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7" r:id="rId1"/>
  </p:sldMasterIdLst>
  <p:notesMasterIdLst>
    <p:notesMasterId r:id="rId90"/>
  </p:notesMasterIdLst>
  <p:handoutMasterIdLst>
    <p:handoutMasterId r:id="rId91"/>
  </p:handoutMasterIdLst>
  <p:sldIdLst>
    <p:sldId id="257" r:id="rId2"/>
    <p:sldId id="258" r:id="rId3"/>
    <p:sldId id="294" r:id="rId4"/>
    <p:sldId id="259" r:id="rId5"/>
    <p:sldId id="295" r:id="rId6"/>
    <p:sldId id="270" r:id="rId7"/>
    <p:sldId id="266" r:id="rId8"/>
    <p:sldId id="296" r:id="rId9"/>
    <p:sldId id="297" r:id="rId10"/>
    <p:sldId id="298" r:id="rId11"/>
    <p:sldId id="299" r:id="rId12"/>
    <p:sldId id="300" r:id="rId13"/>
    <p:sldId id="352" r:id="rId14"/>
    <p:sldId id="269" r:id="rId15"/>
    <p:sldId id="268" r:id="rId16"/>
    <p:sldId id="274" r:id="rId17"/>
    <p:sldId id="273" r:id="rId18"/>
    <p:sldId id="260" r:id="rId19"/>
    <p:sldId id="263" r:id="rId20"/>
    <p:sldId id="264" r:id="rId21"/>
    <p:sldId id="265" r:id="rId22"/>
    <p:sldId id="292" r:id="rId23"/>
    <p:sldId id="293" r:id="rId24"/>
    <p:sldId id="271" r:id="rId25"/>
    <p:sldId id="275" r:id="rId26"/>
    <p:sldId id="276" r:id="rId27"/>
    <p:sldId id="277" r:id="rId28"/>
    <p:sldId id="304" r:id="rId29"/>
    <p:sldId id="305" r:id="rId30"/>
    <p:sldId id="306" r:id="rId31"/>
    <p:sldId id="307" r:id="rId32"/>
    <p:sldId id="308" r:id="rId33"/>
    <p:sldId id="309" r:id="rId34"/>
    <p:sldId id="279" r:id="rId35"/>
    <p:sldId id="280" r:id="rId36"/>
    <p:sldId id="281" r:id="rId37"/>
    <p:sldId id="301" r:id="rId38"/>
    <p:sldId id="282" r:id="rId39"/>
    <p:sldId id="283" r:id="rId40"/>
    <p:sldId id="303" r:id="rId41"/>
    <p:sldId id="272" r:id="rId42"/>
    <p:sldId id="284" r:id="rId43"/>
    <p:sldId id="310" r:id="rId44"/>
    <p:sldId id="311" r:id="rId45"/>
    <p:sldId id="312" r:id="rId46"/>
    <p:sldId id="313" r:id="rId47"/>
    <p:sldId id="285" r:id="rId48"/>
    <p:sldId id="315" r:id="rId49"/>
    <p:sldId id="286" r:id="rId50"/>
    <p:sldId id="314" r:id="rId51"/>
    <p:sldId id="317" r:id="rId52"/>
    <p:sldId id="318" r:id="rId53"/>
    <p:sldId id="319" r:id="rId54"/>
    <p:sldId id="320" r:id="rId55"/>
    <p:sldId id="325" r:id="rId56"/>
    <p:sldId id="321" r:id="rId57"/>
    <p:sldId id="322" r:id="rId58"/>
    <p:sldId id="324" r:id="rId59"/>
    <p:sldId id="323" r:id="rId60"/>
    <p:sldId id="326" r:id="rId61"/>
    <p:sldId id="327" r:id="rId62"/>
    <p:sldId id="328" r:id="rId63"/>
    <p:sldId id="329" r:id="rId64"/>
    <p:sldId id="330" r:id="rId65"/>
    <p:sldId id="331" r:id="rId66"/>
    <p:sldId id="332" r:id="rId67"/>
    <p:sldId id="333" r:id="rId68"/>
    <p:sldId id="334" r:id="rId69"/>
    <p:sldId id="335" r:id="rId70"/>
    <p:sldId id="336" r:id="rId71"/>
    <p:sldId id="290" r:id="rId72"/>
    <p:sldId id="337" r:id="rId73"/>
    <p:sldId id="338" r:id="rId74"/>
    <p:sldId id="339" r:id="rId75"/>
    <p:sldId id="291" r:id="rId76"/>
    <p:sldId id="340" r:id="rId77"/>
    <p:sldId id="341" r:id="rId78"/>
    <p:sldId id="342" r:id="rId79"/>
    <p:sldId id="343" r:id="rId80"/>
    <p:sldId id="344" r:id="rId81"/>
    <p:sldId id="345" r:id="rId82"/>
    <p:sldId id="346" r:id="rId83"/>
    <p:sldId id="347" r:id="rId84"/>
    <p:sldId id="348" r:id="rId85"/>
    <p:sldId id="349" r:id="rId86"/>
    <p:sldId id="350" r:id="rId87"/>
    <p:sldId id="351" r:id="rId88"/>
    <p:sldId id="267" r:id="rId8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940" autoAdjust="0"/>
    <p:restoredTop sz="94660"/>
  </p:normalViewPr>
  <p:slideViewPr>
    <p:cSldViewPr snapToGrid="0">
      <p:cViewPr varScale="1">
        <p:scale>
          <a:sx n="127" d="100"/>
          <a:sy n="127" d="100"/>
        </p:scale>
        <p:origin x="192" y="20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notesMaster" Target="notesMasters/notesMaster1.xml"/><Relationship Id="rId9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74EB834D-47F9-4DB5-BF82-4BCA6CA686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a:extLst>
              <a:ext uri="{FF2B5EF4-FFF2-40B4-BE49-F238E27FC236}">
                <a16:creationId xmlns:a16="http://schemas.microsoft.com/office/drawing/2014/main" id="{96210F11-A857-4E17-B408-C37356247FB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D4A5681-057A-4D36-B526-767CE50BE0E7}" type="datetimeFigureOut">
              <a:rPr lang="en-GB" smtClean="0"/>
              <a:t>21/01/2020</a:t>
            </a:fld>
            <a:endParaRPr lang="en-GB"/>
          </a:p>
        </p:txBody>
      </p:sp>
      <p:sp>
        <p:nvSpPr>
          <p:cNvPr id="4" name="Segnaposto piè di pagina 3">
            <a:extLst>
              <a:ext uri="{FF2B5EF4-FFF2-40B4-BE49-F238E27FC236}">
                <a16:creationId xmlns:a16="http://schemas.microsoft.com/office/drawing/2014/main" id="{4BB1512A-524C-4174-82FA-AF97ED3FAC5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egnaposto numero diapositiva 4">
            <a:extLst>
              <a:ext uri="{FF2B5EF4-FFF2-40B4-BE49-F238E27FC236}">
                <a16:creationId xmlns:a16="http://schemas.microsoft.com/office/drawing/2014/main" id="{DC1AA386-FF7D-44CD-B405-91E87510D44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6FA114A-C0C1-4AB2-9F21-D34718268E01}" type="slidenum">
              <a:rPr lang="en-GB" smtClean="0"/>
              <a:t>‹N›</a:t>
            </a:fld>
            <a:endParaRPr lang="en-GB"/>
          </a:p>
        </p:txBody>
      </p:sp>
    </p:spTree>
    <p:extLst>
      <p:ext uri="{BB962C8B-B14F-4D97-AF65-F5344CB8AC3E}">
        <p14:creationId xmlns:p14="http://schemas.microsoft.com/office/powerpoint/2010/main" val="360556200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7.png>
</file>

<file path=ppt/media/image29.png>
</file>

<file path=ppt/media/image3.png>
</file>

<file path=ppt/media/image4.jpg>
</file>

<file path=ppt/media/image43.jp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2AFDCD-4ADB-4FFC-9299-A069E9AFBC43}" type="datetimeFigureOut">
              <a:rPr lang="it-IT" smtClean="0"/>
              <a:t>21/01/20</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5B8202-F8FC-49A6-9355-2A2A1C4129DF}" type="slidenum">
              <a:rPr lang="it-IT" smtClean="0"/>
              <a:t>‹N›</a:t>
            </a:fld>
            <a:endParaRPr lang="it-IT"/>
          </a:p>
        </p:txBody>
      </p:sp>
    </p:spTree>
    <p:extLst>
      <p:ext uri="{BB962C8B-B14F-4D97-AF65-F5344CB8AC3E}">
        <p14:creationId xmlns:p14="http://schemas.microsoft.com/office/powerpoint/2010/main" val="128380353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7849B3-F96F-4850-87B2-C5A758953E46}"/>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GB"/>
          </a:p>
        </p:txBody>
      </p:sp>
      <p:sp>
        <p:nvSpPr>
          <p:cNvPr id="3" name="Sottotitolo 2">
            <a:extLst>
              <a:ext uri="{FF2B5EF4-FFF2-40B4-BE49-F238E27FC236}">
                <a16:creationId xmlns:a16="http://schemas.microsoft.com/office/drawing/2014/main" id="{9720040B-2EEA-409D-A780-D0935716E3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GB"/>
          </a:p>
        </p:txBody>
      </p:sp>
      <p:sp>
        <p:nvSpPr>
          <p:cNvPr id="4" name="Segnaposto data 3">
            <a:extLst>
              <a:ext uri="{FF2B5EF4-FFF2-40B4-BE49-F238E27FC236}">
                <a16:creationId xmlns:a16="http://schemas.microsoft.com/office/drawing/2014/main" id="{A01F344B-7C24-418F-B8AC-FBBC59765A61}"/>
              </a:ext>
            </a:extLst>
          </p:cNvPr>
          <p:cNvSpPr>
            <a:spLocks noGrp="1"/>
          </p:cNvSpPr>
          <p:nvPr>
            <p:ph type="dt" sz="half" idx="10"/>
          </p:nvPr>
        </p:nvSpPr>
        <p:spPr/>
        <p:txBody>
          <a:bodyPr/>
          <a:lstStyle/>
          <a:p>
            <a:fld id="{0947D2BB-59C8-456D-B8AC-672A340E2C8E}" type="datetime1">
              <a:rPr lang="it-IT" smtClean="0"/>
              <a:t>21/01/20</a:t>
            </a:fld>
            <a:endParaRPr lang="it-IT"/>
          </a:p>
        </p:txBody>
      </p:sp>
      <p:sp>
        <p:nvSpPr>
          <p:cNvPr id="5" name="Segnaposto piè di pagina 4">
            <a:extLst>
              <a:ext uri="{FF2B5EF4-FFF2-40B4-BE49-F238E27FC236}">
                <a16:creationId xmlns:a16="http://schemas.microsoft.com/office/drawing/2014/main" id="{BBE9AE8C-C5FC-4FB6-AAB9-37F29B0BE0D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017D455-CD6D-4B25-97F2-28935E761D99}"/>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3602757574"/>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B190E70-1B33-4E75-A880-49F5AB18C00A}"/>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9DF5154C-BA33-4220-8201-C971521B305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6BAE2B49-614C-485B-985E-2FD184CF90DB}"/>
              </a:ext>
            </a:extLst>
          </p:cNvPr>
          <p:cNvSpPr>
            <a:spLocks noGrp="1"/>
          </p:cNvSpPr>
          <p:nvPr>
            <p:ph type="dt" sz="half" idx="10"/>
          </p:nvPr>
        </p:nvSpPr>
        <p:spPr/>
        <p:txBody>
          <a:bodyPr/>
          <a:lstStyle/>
          <a:p>
            <a:fld id="{A2F58B50-062C-4104-ABD1-D8D71390AA6D}" type="datetime1">
              <a:rPr lang="it-IT" smtClean="0"/>
              <a:t>21/01/20</a:t>
            </a:fld>
            <a:endParaRPr lang="it-IT"/>
          </a:p>
        </p:txBody>
      </p:sp>
      <p:sp>
        <p:nvSpPr>
          <p:cNvPr id="5" name="Segnaposto piè di pagina 4">
            <a:extLst>
              <a:ext uri="{FF2B5EF4-FFF2-40B4-BE49-F238E27FC236}">
                <a16:creationId xmlns:a16="http://schemas.microsoft.com/office/drawing/2014/main" id="{1D0845DE-6ECD-499A-BD57-B936DB969406}"/>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E7772C5-8E85-44E0-9779-4A0379092E67}"/>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182919244"/>
      </p:ext>
    </p:extLst>
  </p:cSld>
  <p:clrMapOvr>
    <a:masterClrMapping/>
  </p:clrMapOvr>
  <p:transition spd="slow">
    <p:push dir="u"/>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47133293-6EE8-4452-B186-06FBF31A3983}"/>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C4BB44CF-F2D9-4E14-9154-2D01C02F0492}"/>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2592E25E-7AEE-487D-AA2B-615248F0873C}"/>
              </a:ext>
            </a:extLst>
          </p:cNvPr>
          <p:cNvSpPr>
            <a:spLocks noGrp="1"/>
          </p:cNvSpPr>
          <p:nvPr>
            <p:ph type="dt" sz="half" idx="10"/>
          </p:nvPr>
        </p:nvSpPr>
        <p:spPr/>
        <p:txBody>
          <a:bodyPr/>
          <a:lstStyle/>
          <a:p>
            <a:fld id="{A2F58B50-062C-4104-ABD1-D8D71390AA6D}" type="datetime1">
              <a:rPr lang="it-IT" smtClean="0"/>
              <a:t>21/01/20</a:t>
            </a:fld>
            <a:endParaRPr lang="it-IT"/>
          </a:p>
        </p:txBody>
      </p:sp>
      <p:sp>
        <p:nvSpPr>
          <p:cNvPr id="5" name="Segnaposto piè di pagina 4">
            <a:extLst>
              <a:ext uri="{FF2B5EF4-FFF2-40B4-BE49-F238E27FC236}">
                <a16:creationId xmlns:a16="http://schemas.microsoft.com/office/drawing/2014/main" id="{C804B2F5-F736-4771-B2EA-9BF19E755C7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DB9175C-F5CB-4EC4-8BCA-FF90E15903B9}"/>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3593811161"/>
      </p:ext>
    </p:extLst>
  </p:cSld>
  <p:clrMapOvr>
    <a:masterClrMapping/>
  </p:clrMapOvr>
  <p:transition spd="slow">
    <p:push dir="u"/>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27817A9-9F42-459D-ADF1-170CABD1B150}"/>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E1FB8D3C-1243-42B1-A34F-0197A297E6DD}"/>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F6EC78B9-B70B-4835-A773-DFDB8437463A}"/>
              </a:ext>
            </a:extLst>
          </p:cNvPr>
          <p:cNvSpPr>
            <a:spLocks noGrp="1"/>
          </p:cNvSpPr>
          <p:nvPr>
            <p:ph type="dt" sz="half" idx="10"/>
          </p:nvPr>
        </p:nvSpPr>
        <p:spPr/>
        <p:txBody>
          <a:bodyPr/>
          <a:lstStyle/>
          <a:p>
            <a:fld id="{A2F58B50-062C-4104-ABD1-D8D71390AA6D}" type="datetime1">
              <a:rPr lang="it-IT" smtClean="0"/>
              <a:t>21/01/20</a:t>
            </a:fld>
            <a:endParaRPr lang="it-IT"/>
          </a:p>
        </p:txBody>
      </p:sp>
      <p:sp>
        <p:nvSpPr>
          <p:cNvPr id="5" name="Segnaposto piè di pagina 4">
            <a:extLst>
              <a:ext uri="{FF2B5EF4-FFF2-40B4-BE49-F238E27FC236}">
                <a16:creationId xmlns:a16="http://schemas.microsoft.com/office/drawing/2014/main" id="{D24ADF7E-6B57-4DCF-995D-F1EAF51CF50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5D40173-8B4C-42CD-AA84-A6E433D6D69B}"/>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60891989"/>
      </p:ext>
    </p:extLst>
  </p:cSld>
  <p:clrMapOvr>
    <a:masterClrMapping/>
  </p:clrMapOvr>
  <p:transition spd="slow">
    <p:push dir="u"/>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C2A8AC-7106-4964-BAB0-9D258591BEC3}"/>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5C65F303-B590-496C-BCEF-F7320F06AF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FA9FD4CA-60FC-4073-8F52-04C199AC91E0}"/>
              </a:ext>
            </a:extLst>
          </p:cNvPr>
          <p:cNvSpPr>
            <a:spLocks noGrp="1"/>
          </p:cNvSpPr>
          <p:nvPr>
            <p:ph type="dt" sz="half" idx="10"/>
          </p:nvPr>
        </p:nvSpPr>
        <p:spPr/>
        <p:txBody>
          <a:bodyPr/>
          <a:lstStyle/>
          <a:p>
            <a:fld id="{F220836C-746C-454A-B08C-E14C4368924A}" type="datetime1">
              <a:rPr lang="it-IT" smtClean="0"/>
              <a:t>21/01/20</a:t>
            </a:fld>
            <a:endParaRPr lang="it-IT"/>
          </a:p>
        </p:txBody>
      </p:sp>
      <p:sp>
        <p:nvSpPr>
          <p:cNvPr id="5" name="Segnaposto piè di pagina 4">
            <a:extLst>
              <a:ext uri="{FF2B5EF4-FFF2-40B4-BE49-F238E27FC236}">
                <a16:creationId xmlns:a16="http://schemas.microsoft.com/office/drawing/2014/main" id="{852BABAC-E64C-4DA8-8EA8-F2503241688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C626EEC-41C4-4DCC-8F11-D23A3273D86F}"/>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11584716"/>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BB2692-BA4D-407B-A0DE-AEE63E0FE138}"/>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BDF02942-954C-41AE-A032-3B4AE1A537F3}"/>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contenuto 3">
            <a:extLst>
              <a:ext uri="{FF2B5EF4-FFF2-40B4-BE49-F238E27FC236}">
                <a16:creationId xmlns:a16="http://schemas.microsoft.com/office/drawing/2014/main" id="{3AB197AD-656E-4CE8-A971-A8BCF33219DD}"/>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data 4">
            <a:extLst>
              <a:ext uri="{FF2B5EF4-FFF2-40B4-BE49-F238E27FC236}">
                <a16:creationId xmlns:a16="http://schemas.microsoft.com/office/drawing/2014/main" id="{723DA7BC-3C4D-4363-8AA0-36B0E6563E22}"/>
              </a:ext>
            </a:extLst>
          </p:cNvPr>
          <p:cNvSpPr>
            <a:spLocks noGrp="1"/>
          </p:cNvSpPr>
          <p:nvPr>
            <p:ph type="dt" sz="half" idx="10"/>
          </p:nvPr>
        </p:nvSpPr>
        <p:spPr/>
        <p:txBody>
          <a:bodyPr/>
          <a:lstStyle/>
          <a:p>
            <a:fld id="{A2F58B50-062C-4104-ABD1-D8D71390AA6D}" type="datetime1">
              <a:rPr lang="it-IT" smtClean="0"/>
              <a:t>21/01/20</a:t>
            </a:fld>
            <a:endParaRPr lang="it-IT"/>
          </a:p>
        </p:txBody>
      </p:sp>
      <p:sp>
        <p:nvSpPr>
          <p:cNvPr id="6" name="Segnaposto piè di pagina 5">
            <a:extLst>
              <a:ext uri="{FF2B5EF4-FFF2-40B4-BE49-F238E27FC236}">
                <a16:creationId xmlns:a16="http://schemas.microsoft.com/office/drawing/2014/main" id="{8EC95058-343F-45E4-8620-5B4FE659A822}"/>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DB8190E-DC6C-4208-B0C0-A490E40F3617}"/>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2679388665"/>
      </p:ext>
    </p:extLst>
  </p:cSld>
  <p:clrMapOvr>
    <a:masterClrMapping/>
  </p:clrMapOvr>
  <p:transition spd="slow">
    <p:push dir="u"/>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74268AB-4E6E-4724-BBC4-C5FD53646E76}"/>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101DEAF6-CEF5-4369-B7D6-FDE999DDE1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700F6E52-8D82-421F-BE6A-42B9FBF10580}"/>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testo 4">
            <a:extLst>
              <a:ext uri="{FF2B5EF4-FFF2-40B4-BE49-F238E27FC236}">
                <a16:creationId xmlns:a16="http://schemas.microsoft.com/office/drawing/2014/main" id="{C345BA96-6BDD-4E19-B582-269B38F321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CC023594-F5AF-4F5E-A2C9-1592B1468FDE}"/>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7" name="Segnaposto data 6">
            <a:extLst>
              <a:ext uri="{FF2B5EF4-FFF2-40B4-BE49-F238E27FC236}">
                <a16:creationId xmlns:a16="http://schemas.microsoft.com/office/drawing/2014/main" id="{8ADDA1D4-3970-4747-B271-098684C143D7}"/>
              </a:ext>
            </a:extLst>
          </p:cNvPr>
          <p:cNvSpPr>
            <a:spLocks noGrp="1"/>
          </p:cNvSpPr>
          <p:nvPr>
            <p:ph type="dt" sz="half" idx="10"/>
          </p:nvPr>
        </p:nvSpPr>
        <p:spPr/>
        <p:txBody>
          <a:bodyPr/>
          <a:lstStyle/>
          <a:p>
            <a:fld id="{A2F58B50-062C-4104-ABD1-D8D71390AA6D}" type="datetime1">
              <a:rPr lang="it-IT" smtClean="0"/>
              <a:t>21/01/20</a:t>
            </a:fld>
            <a:endParaRPr lang="it-IT"/>
          </a:p>
        </p:txBody>
      </p:sp>
      <p:sp>
        <p:nvSpPr>
          <p:cNvPr id="8" name="Segnaposto piè di pagina 7">
            <a:extLst>
              <a:ext uri="{FF2B5EF4-FFF2-40B4-BE49-F238E27FC236}">
                <a16:creationId xmlns:a16="http://schemas.microsoft.com/office/drawing/2014/main" id="{A47E12C8-E2A6-4D76-8220-623AB0D2A64D}"/>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59A2E97F-7A47-49DB-A92F-6108B88FE62A}"/>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3608635617"/>
      </p:ext>
    </p:extLst>
  </p:cSld>
  <p:clrMapOvr>
    <a:masterClrMapping/>
  </p:clrMapOvr>
  <p:transition spd="slow">
    <p:push dir="u"/>
  </p:transition>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7C11DD-F0A6-4EC2-B48C-41492825BB6D}"/>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data 2">
            <a:extLst>
              <a:ext uri="{FF2B5EF4-FFF2-40B4-BE49-F238E27FC236}">
                <a16:creationId xmlns:a16="http://schemas.microsoft.com/office/drawing/2014/main" id="{8D98EC7E-A61C-4F2B-96BC-C9E8CC82D651}"/>
              </a:ext>
            </a:extLst>
          </p:cNvPr>
          <p:cNvSpPr>
            <a:spLocks noGrp="1"/>
          </p:cNvSpPr>
          <p:nvPr>
            <p:ph type="dt" sz="half" idx="10"/>
          </p:nvPr>
        </p:nvSpPr>
        <p:spPr/>
        <p:txBody>
          <a:bodyPr/>
          <a:lstStyle/>
          <a:p>
            <a:fld id="{9934CC11-4F30-441D-977A-AB33891B0147}" type="datetime1">
              <a:rPr lang="it-IT" smtClean="0"/>
              <a:t>21/01/20</a:t>
            </a:fld>
            <a:endParaRPr lang="it-IT"/>
          </a:p>
        </p:txBody>
      </p:sp>
      <p:sp>
        <p:nvSpPr>
          <p:cNvPr id="4" name="Segnaposto piè di pagina 3">
            <a:extLst>
              <a:ext uri="{FF2B5EF4-FFF2-40B4-BE49-F238E27FC236}">
                <a16:creationId xmlns:a16="http://schemas.microsoft.com/office/drawing/2014/main" id="{D7FE3722-5385-460A-A33A-1BF54FB89DD3}"/>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BE160632-4672-4B89-85BF-F638F36FA3F6}"/>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1901812510"/>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370C1223-EF9B-4E21-A450-962EEB15F31F}"/>
              </a:ext>
            </a:extLst>
          </p:cNvPr>
          <p:cNvSpPr>
            <a:spLocks noGrp="1"/>
          </p:cNvSpPr>
          <p:nvPr>
            <p:ph type="dt" sz="half" idx="10"/>
          </p:nvPr>
        </p:nvSpPr>
        <p:spPr/>
        <p:txBody>
          <a:bodyPr/>
          <a:lstStyle/>
          <a:p>
            <a:fld id="{A2F58B50-062C-4104-ABD1-D8D71390AA6D}" type="datetime1">
              <a:rPr lang="it-IT" smtClean="0"/>
              <a:t>21/01/20</a:t>
            </a:fld>
            <a:endParaRPr lang="it-IT"/>
          </a:p>
        </p:txBody>
      </p:sp>
      <p:sp>
        <p:nvSpPr>
          <p:cNvPr id="3" name="Segnaposto piè di pagina 2">
            <a:extLst>
              <a:ext uri="{FF2B5EF4-FFF2-40B4-BE49-F238E27FC236}">
                <a16:creationId xmlns:a16="http://schemas.microsoft.com/office/drawing/2014/main" id="{3111BD56-F851-4F12-BEC3-6911D91D5DC3}"/>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383798F5-E833-4051-A07D-A470B6D02B8B}"/>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227005630"/>
      </p:ext>
    </p:extLst>
  </p:cSld>
  <p:clrMapOvr>
    <a:masterClrMapping/>
  </p:clrMapOvr>
  <p:transition spd="slow">
    <p:push dir="u"/>
  </p:transition>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4E87688-1F5D-4D04-8B5E-563E020797D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7A0E4D2D-DF10-4784-919F-09DD70C417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testo 3">
            <a:extLst>
              <a:ext uri="{FF2B5EF4-FFF2-40B4-BE49-F238E27FC236}">
                <a16:creationId xmlns:a16="http://schemas.microsoft.com/office/drawing/2014/main" id="{28982AD9-F3D7-4468-A57C-053B8CDF7B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C8ED51F-CB51-46DF-98EA-96BEF1650079}"/>
              </a:ext>
            </a:extLst>
          </p:cNvPr>
          <p:cNvSpPr>
            <a:spLocks noGrp="1"/>
          </p:cNvSpPr>
          <p:nvPr>
            <p:ph type="dt" sz="half" idx="10"/>
          </p:nvPr>
        </p:nvSpPr>
        <p:spPr/>
        <p:txBody>
          <a:bodyPr/>
          <a:lstStyle/>
          <a:p>
            <a:fld id="{A2F58B50-062C-4104-ABD1-D8D71390AA6D}" type="datetime1">
              <a:rPr lang="it-IT" smtClean="0"/>
              <a:t>21/01/20</a:t>
            </a:fld>
            <a:endParaRPr lang="it-IT"/>
          </a:p>
        </p:txBody>
      </p:sp>
      <p:sp>
        <p:nvSpPr>
          <p:cNvPr id="6" name="Segnaposto piè di pagina 5">
            <a:extLst>
              <a:ext uri="{FF2B5EF4-FFF2-40B4-BE49-F238E27FC236}">
                <a16:creationId xmlns:a16="http://schemas.microsoft.com/office/drawing/2014/main" id="{73ACF3FC-338B-4887-BC62-93E22626B418}"/>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B895D269-7379-4319-9CC8-6A8A61FEB57A}"/>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4168358083"/>
      </p:ext>
    </p:extLst>
  </p:cSld>
  <p:clrMapOvr>
    <a:masterClrMapping/>
  </p:clrMapOvr>
  <p:transition spd="slow">
    <p:push dir="u"/>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6BE600C-FB9E-44BC-BB09-6C3093BB6965}"/>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immagine 2">
            <a:extLst>
              <a:ext uri="{FF2B5EF4-FFF2-40B4-BE49-F238E27FC236}">
                <a16:creationId xmlns:a16="http://schemas.microsoft.com/office/drawing/2014/main" id="{FFF5CD81-9C5C-4BA8-B465-58CF1A33C9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Segnaposto testo 3">
            <a:extLst>
              <a:ext uri="{FF2B5EF4-FFF2-40B4-BE49-F238E27FC236}">
                <a16:creationId xmlns:a16="http://schemas.microsoft.com/office/drawing/2014/main" id="{5C20734F-6C2A-4BB9-82E4-F3DF7DEF21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EE7506B2-C063-4D3D-9459-5151FA031646}"/>
              </a:ext>
            </a:extLst>
          </p:cNvPr>
          <p:cNvSpPr>
            <a:spLocks noGrp="1"/>
          </p:cNvSpPr>
          <p:nvPr>
            <p:ph type="dt" sz="half" idx="10"/>
          </p:nvPr>
        </p:nvSpPr>
        <p:spPr/>
        <p:txBody>
          <a:bodyPr/>
          <a:lstStyle/>
          <a:p>
            <a:fld id="{A2F58B50-062C-4104-ABD1-D8D71390AA6D}" type="datetime1">
              <a:rPr lang="it-IT" smtClean="0"/>
              <a:t>21/01/20</a:t>
            </a:fld>
            <a:endParaRPr lang="it-IT"/>
          </a:p>
        </p:txBody>
      </p:sp>
      <p:sp>
        <p:nvSpPr>
          <p:cNvPr id="6" name="Segnaposto piè di pagina 5">
            <a:extLst>
              <a:ext uri="{FF2B5EF4-FFF2-40B4-BE49-F238E27FC236}">
                <a16:creationId xmlns:a16="http://schemas.microsoft.com/office/drawing/2014/main" id="{AA199703-12CB-443B-B591-022E91B084C3}"/>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181CADA-3660-4D9B-B26B-76C34418182F}"/>
              </a:ext>
            </a:extLst>
          </p:cNvPr>
          <p:cNvSpPr>
            <a:spLocks noGrp="1"/>
          </p:cNvSpPr>
          <p:nvPr>
            <p:ph type="sldNum" sz="quarter" idx="12"/>
          </p:nvPr>
        </p:nvSpPr>
        <p:spPr/>
        <p:txBody>
          <a:bodyPr/>
          <a:lstStyle/>
          <a:p>
            <a:fld id="{9AE1E04E-9DDC-4509-A9AF-69F37BD3ED02}" type="slidenum">
              <a:rPr lang="it-IT" smtClean="0"/>
              <a:t>‹N›</a:t>
            </a:fld>
            <a:endParaRPr lang="it-IT"/>
          </a:p>
        </p:txBody>
      </p:sp>
    </p:spTree>
    <p:extLst>
      <p:ext uri="{BB962C8B-B14F-4D97-AF65-F5344CB8AC3E}">
        <p14:creationId xmlns:p14="http://schemas.microsoft.com/office/powerpoint/2010/main" val="1493587192"/>
      </p:ext>
    </p:extLst>
  </p:cSld>
  <p:clrMapOvr>
    <a:masterClrMapping/>
  </p:clrMapOvr>
  <p:transition spd="slow">
    <p:push dir="u"/>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b="-2000"/>
          </a:stretch>
        </a:blipFill>
        <a:effectLst/>
      </p:bgPr>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FB4D112-9369-4B9C-B4D8-F5B26D1BE5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F44B32E0-D495-4C33-846D-53F600BDF7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E03B125A-2B48-44EE-9CBF-BBD70AE680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F58B50-062C-4104-ABD1-D8D71390AA6D}" type="datetime1">
              <a:rPr lang="it-IT" smtClean="0"/>
              <a:t>21/01/20</a:t>
            </a:fld>
            <a:endParaRPr lang="it-IT"/>
          </a:p>
        </p:txBody>
      </p:sp>
      <p:sp>
        <p:nvSpPr>
          <p:cNvPr id="5" name="Segnaposto piè di pagina 4">
            <a:extLst>
              <a:ext uri="{FF2B5EF4-FFF2-40B4-BE49-F238E27FC236}">
                <a16:creationId xmlns:a16="http://schemas.microsoft.com/office/drawing/2014/main" id="{E8942F62-0B18-42BE-8213-AC07357523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274E3703-BEE6-49B6-BA87-226E930BE2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E1E04E-9DDC-4509-A9AF-69F37BD3ED02}" type="slidenum">
              <a:rPr lang="it-IT" smtClean="0"/>
              <a:t>‹N›</a:t>
            </a:fld>
            <a:endParaRPr lang="it-IT"/>
          </a:p>
        </p:txBody>
      </p:sp>
    </p:spTree>
    <p:extLst>
      <p:ext uri="{BB962C8B-B14F-4D97-AF65-F5344CB8AC3E}">
        <p14:creationId xmlns:p14="http://schemas.microsoft.com/office/powerpoint/2010/main" val="3073275170"/>
      </p:ext>
    </p:extLst>
  </p:cSld>
  <p:clrMap bg1="lt1" tx1="dk1" bg2="lt2" tx2="dk2" accent1="accent1" accent2="accent2" accent3="accent3" accent4="accent4" accent5="accent5" accent6="accent6" hlink="hlink" folHlink="folHlink"/>
  <p:sldLayoutIdLst>
    <p:sldLayoutId id="2147483958"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7.xml"/><Relationship Id="rId5" Type="http://schemas.openxmlformats.org/officeDocument/2006/relationships/image" Target="../media/image57.png"/><Relationship Id="rId4" Type="http://schemas.openxmlformats.org/officeDocument/2006/relationships/image" Target="../media/image56.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7DA4C69-6644-4242-A312-E0635E9E3321}"/>
              </a:ext>
            </a:extLst>
          </p:cNvPr>
          <p:cNvSpPr txBox="1"/>
          <p:nvPr/>
        </p:nvSpPr>
        <p:spPr>
          <a:xfrm>
            <a:off x="1831758" y="4158028"/>
            <a:ext cx="8528481" cy="707886"/>
          </a:xfrm>
          <a:prstGeom prst="rect">
            <a:avLst/>
          </a:prstGeom>
          <a:noFill/>
        </p:spPr>
        <p:txBody>
          <a:bodyPr wrap="square" rtlCol="0">
            <a:spAutoFit/>
          </a:bodyPr>
          <a:lstStyle/>
          <a:p>
            <a:pPr algn="ctr"/>
            <a:r>
              <a:rPr lang="it-IT" sz="4000" dirty="0"/>
              <a:t>Progetto Ingegneria del Software</a:t>
            </a:r>
            <a:endParaRPr lang="it-IT" sz="8800" b="1" dirty="0"/>
          </a:p>
        </p:txBody>
      </p:sp>
      <p:sp>
        <p:nvSpPr>
          <p:cNvPr id="5" name="Segnaposto numero diapositiva 4">
            <a:extLst>
              <a:ext uri="{FF2B5EF4-FFF2-40B4-BE49-F238E27FC236}">
                <a16:creationId xmlns:a16="http://schemas.microsoft.com/office/drawing/2014/main" id="{27A59537-1C56-4B6E-9EB7-B08388191EBB}"/>
              </a:ext>
            </a:extLst>
          </p:cNvPr>
          <p:cNvSpPr>
            <a:spLocks noGrp="1"/>
          </p:cNvSpPr>
          <p:nvPr>
            <p:ph type="sldNum" sz="quarter" idx="12"/>
          </p:nvPr>
        </p:nvSpPr>
        <p:spPr/>
        <p:txBody>
          <a:bodyPr>
            <a:normAutofit/>
          </a:bodyPr>
          <a:lstStyle/>
          <a:p>
            <a:fld id="{9AE1E04E-9DDC-4509-A9AF-69F37BD3ED02}" type="slidenum">
              <a:rPr lang="it-IT" smtClean="0"/>
              <a:t>1</a:t>
            </a:fld>
            <a:endParaRPr lang="it-IT"/>
          </a:p>
        </p:txBody>
      </p:sp>
      <p:sp>
        <p:nvSpPr>
          <p:cNvPr id="3" name="CasellaDiTesto 2">
            <a:extLst>
              <a:ext uri="{FF2B5EF4-FFF2-40B4-BE49-F238E27FC236}">
                <a16:creationId xmlns:a16="http://schemas.microsoft.com/office/drawing/2014/main" id="{4FCCEDC2-1449-438C-A6D8-B207BE422FF4}"/>
              </a:ext>
            </a:extLst>
          </p:cNvPr>
          <p:cNvSpPr txBox="1"/>
          <p:nvPr/>
        </p:nvSpPr>
        <p:spPr>
          <a:xfrm>
            <a:off x="3335783" y="2052038"/>
            <a:ext cx="5520432" cy="2215991"/>
          </a:xfrm>
          <a:prstGeom prst="rect">
            <a:avLst/>
          </a:prstGeom>
          <a:noFill/>
        </p:spPr>
        <p:txBody>
          <a:bodyPr wrap="square" rtlCol="0">
            <a:spAutoFit/>
          </a:bodyPr>
          <a:lstStyle/>
          <a:p>
            <a:pPr algn="ctr"/>
            <a:r>
              <a:rPr lang="it-IT" sz="13800" b="1" dirty="0"/>
              <a:t>eSport</a:t>
            </a:r>
          </a:p>
        </p:txBody>
      </p:sp>
      <p:sp>
        <p:nvSpPr>
          <p:cNvPr id="4" name="CasellaDiTesto 3">
            <a:extLst>
              <a:ext uri="{FF2B5EF4-FFF2-40B4-BE49-F238E27FC236}">
                <a16:creationId xmlns:a16="http://schemas.microsoft.com/office/drawing/2014/main" id="{EBB49070-61A8-41EE-9AD3-8E9920878E0A}"/>
              </a:ext>
            </a:extLst>
          </p:cNvPr>
          <p:cNvSpPr txBox="1"/>
          <p:nvPr/>
        </p:nvSpPr>
        <p:spPr>
          <a:xfrm>
            <a:off x="603682" y="1065320"/>
            <a:ext cx="10644326" cy="707886"/>
          </a:xfrm>
          <a:prstGeom prst="rect">
            <a:avLst/>
          </a:prstGeom>
          <a:noFill/>
        </p:spPr>
        <p:txBody>
          <a:bodyPr wrap="square" rtlCol="0">
            <a:spAutoFit/>
          </a:bodyPr>
          <a:lstStyle/>
          <a:p>
            <a:pPr algn="r"/>
            <a:r>
              <a:rPr lang="it-IT" sz="2000" dirty="0"/>
              <a:t>Università degli Studi di Salerno</a:t>
            </a:r>
          </a:p>
          <a:p>
            <a:pPr algn="r"/>
            <a:r>
              <a:rPr lang="it-IT" sz="2000" dirty="0" err="1"/>
              <a:t>a.a</a:t>
            </a:r>
            <a:r>
              <a:rPr lang="it-IT" sz="2000" dirty="0"/>
              <a:t>. 2019/2020</a:t>
            </a:r>
          </a:p>
        </p:txBody>
      </p:sp>
    </p:spTree>
    <p:extLst>
      <p:ext uri="{BB962C8B-B14F-4D97-AF65-F5344CB8AC3E}">
        <p14:creationId xmlns:p14="http://schemas.microsoft.com/office/powerpoint/2010/main" val="18536285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750"/>
                                        <p:tgtEl>
                                          <p:spTgt spid="3">
                                            <p:txEl>
                                              <p:pRg st="0" end="0"/>
                                            </p:txEl>
                                          </p:spTgt>
                                        </p:tgtEl>
                                      </p:cBhvr>
                                    </p:animEffect>
                                  </p:childTnLst>
                                </p:cTn>
                              </p:par>
                            </p:childTnLst>
                          </p:cTn>
                        </p:par>
                        <p:par>
                          <p:cTn id="8" fill="hold">
                            <p:stCondLst>
                              <p:cond delay="750"/>
                            </p:stCondLst>
                            <p:childTnLst>
                              <p:par>
                                <p:cTn id="9" presetID="16" presetClass="entr" presetSubtype="21" fill="hold" nodeType="afterEffect">
                                  <p:stCondLst>
                                    <p:cond delay="250"/>
                                  </p:stCondLst>
                                  <p:childTnLst>
                                    <p:set>
                                      <p:cBhvr>
                                        <p:cTn id="10" dur="1" fill="hold">
                                          <p:stCondLst>
                                            <p:cond delay="0"/>
                                          </p:stCondLst>
                                        </p:cTn>
                                        <p:tgtEl>
                                          <p:spTgt spid="2">
                                            <p:txEl>
                                              <p:pRg st="0" end="0"/>
                                            </p:txEl>
                                          </p:spTgt>
                                        </p:tgtEl>
                                        <p:attrNameLst>
                                          <p:attrName>style.visibility</p:attrName>
                                        </p:attrNameLst>
                                      </p:cBhvr>
                                      <p:to>
                                        <p:strVal val="visible"/>
                                      </p:to>
                                    </p:set>
                                    <p:animEffect transition="in" filter="barn(inVertical)">
                                      <p:cBhvr>
                                        <p:cTn id="11"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C6BE74B4-5F61-408B-BE33-1E453A26B6C4}"/>
              </a:ext>
            </a:extLst>
          </p:cNvPr>
          <p:cNvSpPr>
            <a:spLocks noGrp="1"/>
          </p:cNvSpPr>
          <p:nvPr>
            <p:ph type="sldNum" sz="quarter" idx="12"/>
          </p:nvPr>
        </p:nvSpPr>
        <p:spPr/>
        <p:txBody>
          <a:bodyPr/>
          <a:lstStyle/>
          <a:p>
            <a:fld id="{9AE1E04E-9DDC-4509-A9AF-69F37BD3ED02}" type="slidenum">
              <a:rPr lang="it-IT" smtClean="0"/>
              <a:t>10</a:t>
            </a:fld>
            <a:endParaRPr lang="it-IT"/>
          </a:p>
        </p:txBody>
      </p:sp>
      <p:sp>
        <p:nvSpPr>
          <p:cNvPr id="3" name="CasellaDiTesto 2">
            <a:extLst>
              <a:ext uri="{FF2B5EF4-FFF2-40B4-BE49-F238E27FC236}">
                <a16:creationId xmlns:a16="http://schemas.microsoft.com/office/drawing/2014/main" id="{6739D2D8-3322-49DB-949E-D7C5F6BD607B}"/>
              </a:ext>
            </a:extLst>
          </p:cNvPr>
          <p:cNvSpPr txBox="1"/>
          <p:nvPr/>
        </p:nvSpPr>
        <p:spPr>
          <a:xfrm>
            <a:off x="2762250" y="668635"/>
            <a:ext cx="6667500" cy="461665"/>
          </a:xfrm>
          <a:prstGeom prst="rect">
            <a:avLst/>
          </a:prstGeom>
          <a:noFill/>
        </p:spPr>
        <p:txBody>
          <a:bodyPr wrap="square" rtlCol="0">
            <a:spAutoFit/>
          </a:bodyPr>
          <a:lstStyle/>
          <a:p>
            <a:pPr algn="ctr"/>
            <a:r>
              <a:rPr lang="it-IT" sz="2400" b="1" dirty="0"/>
              <a:t>Utente non registrato</a:t>
            </a:r>
            <a:endParaRPr lang="en-GB" sz="2400" b="1" dirty="0"/>
          </a:p>
        </p:txBody>
      </p:sp>
      <p:sp>
        <p:nvSpPr>
          <p:cNvPr id="4" name="CasellaDiTesto 3">
            <a:extLst>
              <a:ext uri="{FF2B5EF4-FFF2-40B4-BE49-F238E27FC236}">
                <a16:creationId xmlns:a16="http://schemas.microsoft.com/office/drawing/2014/main" id="{9F0C29A1-DFAE-42A3-9EE7-B0F2152DFF47}"/>
              </a:ext>
            </a:extLst>
          </p:cNvPr>
          <p:cNvSpPr txBox="1"/>
          <p:nvPr/>
        </p:nvSpPr>
        <p:spPr>
          <a:xfrm>
            <a:off x="508000" y="1130300"/>
            <a:ext cx="10274300" cy="5078313"/>
          </a:xfrm>
          <a:prstGeom prst="rect">
            <a:avLst/>
          </a:prstGeom>
          <a:noFill/>
        </p:spPr>
        <p:txBody>
          <a:bodyPr wrap="square" rtlCol="0">
            <a:spAutoFit/>
          </a:bodyPr>
          <a:lstStyle/>
          <a:p>
            <a:r>
              <a:rPr lang="it-IT" dirty="0"/>
              <a:t>Le macro-funzionalità che </a:t>
            </a:r>
            <a:r>
              <a:rPr lang="it-IT" dirty="0" err="1"/>
              <a:t>eSport</a:t>
            </a:r>
            <a:r>
              <a:rPr lang="it-IT" dirty="0"/>
              <a:t> intende offrire all’utente non registrato sono: </a:t>
            </a:r>
          </a:p>
          <a:p>
            <a:r>
              <a:rPr lang="it-IT" dirty="0"/>
              <a:t>	• Autenticazione </a:t>
            </a:r>
          </a:p>
          <a:p>
            <a:r>
              <a:rPr lang="it-IT" dirty="0"/>
              <a:t>	• Registrazione se non si ha ancora un account </a:t>
            </a:r>
          </a:p>
          <a:p>
            <a:r>
              <a:rPr lang="it-IT" dirty="0"/>
              <a:t>	• Visualizzazione il catalogo dei prodotti </a:t>
            </a:r>
          </a:p>
          <a:p>
            <a:r>
              <a:rPr lang="it-IT" dirty="0"/>
              <a:t>	• Ricerca prodotti tramite nome o nome parziale</a:t>
            </a:r>
          </a:p>
          <a:p>
            <a:r>
              <a:rPr lang="it-IT" dirty="0"/>
              <a:t> 	• Visualizzazione delle informazioni di uno specifico prodotto</a:t>
            </a:r>
          </a:p>
          <a:p>
            <a:r>
              <a:rPr lang="it-IT" dirty="0"/>
              <a:t> 	• Aggiunta prodotti al carrello</a:t>
            </a:r>
          </a:p>
          <a:p>
            <a:r>
              <a:rPr lang="it-IT" dirty="0"/>
              <a:t> 	• Rimozione prodotti dal carrello</a:t>
            </a:r>
          </a:p>
          <a:p>
            <a:r>
              <a:rPr lang="it-IT" dirty="0"/>
              <a:t>N.B: L’autenticazione è necessaria per poter: </a:t>
            </a:r>
          </a:p>
          <a:p>
            <a:r>
              <a:rPr lang="it-IT" dirty="0"/>
              <a:t>	• Visualizzazione fattura di un ordine</a:t>
            </a:r>
          </a:p>
          <a:p>
            <a:r>
              <a:rPr lang="it-IT" dirty="0"/>
              <a:t>	 • Visualizzazione di tutti gli ordini che ha effettuato</a:t>
            </a:r>
          </a:p>
          <a:p>
            <a:r>
              <a:rPr lang="it-IT" dirty="0"/>
              <a:t>	• Visualizzazione del proprio profilo</a:t>
            </a:r>
          </a:p>
          <a:p>
            <a:r>
              <a:rPr lang="it-IT" dirty="0"/>
              <a:t>	 • Aggiunta indirizzi </a:t>
            </a:r>
          </a:p>
          <a:p>
            <a:r>
              <a:rPr lang="it-IT" dirty="0"/>
              <a:t>	• Rimozione indirizzi</a:t>
            </a:r>
          </a:p>
          <a:p>
            <a:r>
              <a:rPr lang="it-IT" dirty="0"/>
              <a:t> 	• Aggiunta metodi di pagamento </a:t>
            </a:r>
          </a:p>
          <a:p>
            <a:r>
              <a:rPr lang="it-IT" dirty="0"/>
              <a:t>	• Rimozione metodi di pagamento </a:t>
            </a:r>
          </a:p>
          <a:p>
            <a:r>
              <a:rPr lang="it-IT" dirty="0"/>
              <a:t>	• Eliminazione del proprio profilo </a:t>
            </a:r>
          </a:p>
          <a:p>
            <a:r>
              <a:rPr lang="it-IT" dirty="0"/>
              <a:t>	• Sottomissione recensione </a:t>
            </a:r>
            <a:endParaRPr lang="en-GB" dirty="0"/>
          </a:p>
        </p:txBody>
      </p:sp>
    </p:spTree>
    <p:extLst>
      <p:ext uri="{BB962C8B-B14F-4D97-AF65-F5344CB8AC3E}">
        <p14:creationId xmlns:p14="http://schemas.microsoft.com/office/powerpoint/2010/main" val="262625745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1405E155-D2A7-4046-BFCE-1E47121D9F80}"/>
              </a:ext>
            </a:extLst>
          </p:cNvPr>
          <p:cNvSpPr>
            <a:spLocks noGrp="1"/>
          </p:cNvSpPr>
          <p:nvPr>
            <p:ph type="sldNum" sz="quarter" idx="12"/>
          </p:nvPr>
        </p:nvSpPr>
        <p:spPr/>
        <p:txBody>
          <a:bodyPr/>
          <a:lstStyle/>
          <a:p>
            <a:fld id="{9AE1E04E-9DDC-4509-A9AF-69F37BD3ED02}" type="slidenum">
              <a:rPr lang="it-IT" smtClean="0"/>
              <a:t>11</a:t>
            </a:fld>
            <a:endParaRPr lang="it-IT"/>
          </a:p>
        </p:txBody>
      </p:sp>
      <p:sp>
        <p:nvSpPr>
          <p:cNvPr id="3" name="CasellaDiTesto 2">
            <a:extLst>
              <a:ext uri="{FF2B5EF4-FFF2-40B4-BE49-F238E27FC236}">
                <a16:creationId xmlns:a16="http://schemas.microsoft.com/office/drawing/2014/main" id="{490BD9D9-E159-4D6A-85BA-C842CCD3EE53}"/>
              </a:ext>
            </a:extLst>
          </p:cNvPr>
          <p:cNvSpPr txBox="1"/>
          <p:nvPr/>
        </p:nvSpPr>
        <p:spPr>
          <a:xfrm>
            <a:off x="2673350" y="927100"/>
            <a:ext cx="6845300" cy="461665"/>
          </a:xfrm>
          <a:prstGeom prst="rect">
            <a:avLst/>
          </a:prstGeom>
          <a:noFill/>
        </p:spPr>
        <p:txBody>
          <a:bodyPr wrap="square" rtlCol="0">
            <a:spAutoFit/>
          </a:bodyPr>
          <a:lstStyle/>
          <a:p>
            <a:pPr algn="ctr"/>
            <a:r>
              <a:rPr lang="it-IT" sz="2400" b="1" dirty="0"/>
              <a:t>Gestore del catalogo</a:t>
            </a:r>
            <a:endParaRPr lang="en-GB" sz="2400" b="1" dirty="0"/>
          </a:p>
        </p:txBody>
      </p:sp>
      <p:sp>
        <p:nvSpPr>
          <p:cNvPr id="4" name="CasellaDiTesto 3">
            <a:extLst>
              <a:ext uri="{FF2B5EF4-FFF2-40B4-BE49-F238E27FC236}">
                <a16:creationId xmlns:a16="http://schemas.microsoft.com/office/drawing/2014/main" id="{106720FB-04BD-4555-8E84-FA0DACF15F28}"/>
              </a:ext>
            </a:extLst>
          </p:cNvPr>
          <p:cNvSpPr txBox="1"/>
          <p:nvPr/>
        </p:nvSpPr>
        <p:spPr>
          <a:xfrm>
            <a:off x="139700" y="1388765"/>
            <a:ext cx="11214100" cy="1200329"/>
          </a:xfrm>
          <a:prstGeom prst="rect">
            <a:avLst/>
          </a:prstGeom>
          <a:noFill/>
        </p:spPr>
        <p:txBody>
          <a:bodyPr wrap="square" rtlCol="0">
            <a:spAutoFit/>
          </a:bodyPr>
          <a:lstStyle/>
          <a:p>
            <a:r>
              <a:rPr lang="it-IT" dirty="0"/>
              <a:t>Le macro-funzionalità che </a:t>
            </a:r>
            <a:r>
              <a:rPr lang="it-IT" dirty="0" err="1"/>
              <a:t>eSport</a:t>
            </a:r>
            <a:r>
              <a:rPr lang="it-IT" dirty="0"/>
              <a:t> intende offrire al gestore del catalogo sono: </a:t>
            </a:r>
          </a:p>
          <a:p>
            <a:r>
              <a:rPr lang="it-IT" dirty="0"/>
              <a:t>	• Inserimento nuovi prodotti nel catalogo </a:t>
            </a:r>
          </a:p>
          <a:p>
            <a:r>
              <a:rPr lang="it-IT" dirty="0"/>
              <a:t>	• Rimozione prodotti dal catalogo </a:t>
            </a:r>
          </a:p>
          <a:p>
            <a:r>
              <a:rPr lang="it-IT" dirty="0"/>
              <a:t>	• Modifica prodotti nel catalogo </a:t>
            </a:r>
            <a:endParaRPr lang="en-GB" dirty="0"/>
          </a:p>
        </p:txBody>
      </p:sp>
    </p:spTree>
    <p:extLst>
      <p:ext uri="{BB962C8B-B14F-4D97-AF65-F5344CB8AC3E}">
        <p14:creationId xmlns:p14="http://schemas.microsoft.com/office/powerpoint/2010/main" val="368108320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68DC5C5A-F559-4C8E-8EE9-BBD1749303AD}"/>
              </a:ext>
            </a:extLst>
          </p:cNvPr>
          <p:cNvSpPr>
            <a:spLocks noGrp="1"/>
          </p:cNvSpPr>
          <p:nvPr>
            <p:ph type="sldNum" sz="quarter" idx="12"/>
          </p:nvPr>
        </p:nvSpPr>
        <p:spPr/>
        <p:txBody>
          <a:bodyPr/>
          <a:lstStyle/>
          <a:p>
            <a:fld id="{9AE1E04E-9DDC-4509-A9AF-69F37BD3ED02}" type="slidenum">
              <a:rPr lang="it-IT" smtClean="0"/>
              <a:t>12</a:t>
            </a:fld>
            <a:endParaRPr lang="it-IT"/>
          </a:p>
        </p:txBody>
      </p:sp>
      <p:sp>
        <p:nvSpPr>
          <p:cNvPr id="3" name="CasellaDiTesto 2">
            <a:extLst>
              <a:ext uri="{FF2B5EF4-FFF2-40B4-BE49-F238E27FC236}">
                <a16:creationId xmlns:a16="http://schemas.microsoft.com/office/drawing/2014/main" id="{DF3E6E86-A44D-487B-B0FB-D37546EA9EAB}"/>
              </a:ext>
            </a:extLst>
          </p:cNvPr>
          <p:cNvSpPr txBox="1"/>
          <p:nvPr/>
        </p:nvSpPr>
        <p:spPr>
          <a:xfrm>
            <a:off x="2952750" y="850899"/>
            <a:ext cx="6286500" cy="461665"/>
          </a:xfrm>
          <a:prstGeom prst="rect">
            <a:avLst/>
          </a:prstGeom>
          <a:noFill/>
        </p:spPr>
        <p:txBody>
          <a:bodyPr wrap="square" rtlCol="0">
            <a:spAutoFit/>
          </a:bodyPr>
          <a:lstStyle/>
          <a:p>
            <a:pPr algn="ctr"/>
            <a:r>
              <a:rPr lang="it-IT" sz="2400" b="1" dirty="0"/>
              <a:t>Gestore degli ordini</a:t>
            </a:r>
            <a:endParaRPr lang="en-GB" sz="2400" b="1" dirty="0"/>
          </a:p>
        </p:txBody>
      </p:sp>
      <p:sp>
        <p:nvSpPr>
          <p:cNvPr id="4" name="CasellaDiTesto 3">
            <a:extLst>
              <a:ext uri="{FF2B5EF4-FFF2-40B4-BE49-F238E27FC236}">
                <a16:creationId xmlns:a16="http://schemas.microsoft.com/office/drawing/2014/main" id="{AF7311D1-2897-4061-BB6B-B7F27B04226E}"/>
              </a:ext>
            </a:extLst>
          </p:cNvPr>
          <p:cNvSpPr txBox="1"/>
          <p:nvPr/>
        </p:nvSpPr>
        <p:spPr>
          <a:xfrm>
            <a:off x="324466" y="1465555"/>
            <a:ext cx="10655300" cy="1754326"/>
          </a:xfrm>
          <a:prstGeom prst="rect">
            <a:avLst/>
          </a:prstGeom>
          <a:noFill/>
        </p:spPr>
        <p:txBody>
          <a:bodyPr wrap="square" rtlCol="0">
            <a:spAutoFit/>
          </a:bodyPr>
          <a:lstStyle/>
          <a:p>
            <a:r>
              <a:rPr lang="it-IT" dirty="0"/>
              <a:t>Le macro-funzionalità che eSport intende offrire al gestore degli ordini sono: </a:t>
            </a:r>
          </a:p>
          <a:p>
            <a:r>
              <a:rPr lang="it-IT" dirty="0"/>
              <a:t>	• Visualizzazione degli ordini effettuati dagli utenti del sito</a:t>
            </a:r>
          </a:p>
          <a:p>
            <a:r>
              <a:rPr lang="it-IT" dirty="0"/>
              <a:t>	• Visualizzazione degli ordini attivi </a:t>
            </a:r>
          </a:p>
          <a:p>
            <a:r>
              <a:rPr lang="it-IT" dirty="0"/>
              <a:t>	• Aggiornamento dello stato degli ordini: 	</a:t>
            </a:r>
          </a:p>
          <a:p>
            <a:r>
              <a:rPr lang="it-IT" dirty="0"/>
              <a:t>		1. Controllare che l’ordine possa essere spedito e contrassegnarlo come “in spedizione” </a:t>
            </a:r>
          </a:p>
          <a:p>
            <a:r>
              <a:rPr lang="it-IT" dirty="0"/>
              <a:t>		2. Controllare che l’ordine sia stato consegnato e contrassegnarlo come “consegnato” </a:t>
            </a:r>
          </a:p>
        </p:txBody>
      </p:sp>
    </p:spTree>
    <p:extLst>
      <p:ext uri="{BB962C8B-B14F-4D97-AF65-F5344CB8AC3E}">
        <p14:creationId xmlns:p14="http://schemas.microsoft.com/office/powerpoint/2010/main" val="379751042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F00C3F9-6FF6-41E1-A49C-8B967AF19F14}"/>
              </a:ext>
            </a:extLst>
          </p:cNvPr>
          <p:cNvSpPr>
            <a:spLocks noGrp="1"/>
          </p:cNvSpPr>
          <p:nvPr>
            <p:ph type="sldNum" sz="quarter" idx="12"/>
          </p:nvPr>
        </p:nvSpPr>
        <p:spPr/>
        <p:txBody>
          <a:bodyPr/>
          <a:lstStyle/>
          <a:p>
            <a:fld id="{9AE1E04E-9DDC-4509-A9AF-69F37BD3ED02}" type="slidenum">
              <a:rPr lang="it-IT" smtClean="0"/>
              <a:t>13</a:t>
            </a:fld>
            <a:endParaRPr lang="it-IT"/>
          </a:p>
        </p:txBody>
      </p:sp>
      <p:sp>
        <p:nvSpPr>
          <p:cNvPr id="3" name="CasellaDiTesto 2">
            <a:extLst>
              <a:ext uri="{FF2B5EF4-FFF2-40B4-BE49-F238E27FC236}">
                <a16:creationId xmlns:a16="http://schemas.microsoft.com/office/drawing/2014/main" id="{E595BE27-BD8C-4A1B-95E4-A9D2A101503A}"/>
              </a:ext>
            </a:extLst>
          </p:cNvPr>
          <p:cNvSpPr txBox="1"/>
          <p:nvPr/>
        </p:nvSpPr>
        <p:spPr>
          <a:xfrm>
            <a:off x="2814221" y="710188"/>
            <a:ext cx="6560598" cy="461665"/>
          </a:xfrm>
          <a:prstGeom prst="rect">
            <a:avLst/>
          </a:prstGeom>
          <a:noFill/>
        </p:spPr>
        <p:txBody>
          <a:bodyPr wrap="square" rtlCol="0">
            <a:spAutoFit/>
          </a:bodyPr>
          <a:lstStyle/>
          <a:p>
            <a:pPr algn="ctr"/>
            <a:r>
              <a:rPr lang="it-IT" sz="2400" b="1" dirty="0"/>
              <a:t>Requisiti non funzionali</a:t>
            </a:r>
          </a:p>
        </p:txBody>
      </p:sp>
      <p:sp>
        <p:nvSpPr>
          <p:cNvPr id="4" name="CasellaDiTesto 3">
            <a:extLst>
              <a:ext uri="{FF2B5EF4-FFF2-40B4-BE49-F238E27FC236}">
                <a16:creationId xmlns:a16="http://schemas.microsoft.com/office/drawing/2014/main" id="{A44BB085-329A-487C-81AE-6D029BFCD78C}"/>
              </a:ext>
            </a:extLst>
          </p:cNvPr>
          <p:cNvSpPr txBox="1"/>
          <p:nvPr/>
        </p:nvSpPr>
        <p:spPr>
          <a:xfrm>
            <a:off x="355106" y="1228397"/>
            <a:ext cx="7448365" cy="4401205"/>
          </a:xfrm>
          <a:prstGeom prst="rect">
            <a:avLst/>
          </a:prstGeom>
          <a:noFill/>
        </p:spPr>
        <p:txBody>
          <a:bodyPr wrap="square" rtlCol="0">
            <a:spAutoFit/>
          </a:bodyPr>
          <a:lstStyle/>
          <a:p>
            <a:r>
              <a:rPr lang="it-IT" sz="2000" b="1" dirty="0" err="1"/>
              <a:t>Usability</a:t>
            </a:r>
            <a:endParaRPr lang="it-IT" sz="2000" b="1" dirty="0"/>
          </a:p>
          <a:p>
            <a:pPr marL="800100" lvl="1" indent="-342900">
              <a:buAutoNum type="arabicPeriod"/>
            </a:pPr>
            <a:r>
              <a:rPr lang="it-IT" sz="2000" dirty="0"/>
              <a:t>Il sito fornirà una barra di navigazione per facilitare la navigazione dell’utente nel sito.</a:t>
            </a:r>
          </a:p>
          <a:p>
            <a:pPr marL="800100" lvl="1" indent="-342900">
              <a:buAutoNum type="arabicPeriod"/>
            </a:pPr>
            <a:r>
              <a:rPr lang="it-IT" sz="2000" dirty="0"/>
              <a:t>Il sito fornirà un'interfaccia utente grafica che fornisca un accesso uniforme alle funzioni offerte</a:t>
            </a:r>
          </a:p>
          <a:p>
            <a:r>
              <a:rPr lang="it-IT" sz="2000" b="1" dirty="0"/>
              <a:t>Reliability</a:t>
            </a:r>
          </a:p>
          <a:p>
            <a:pPr marL="800100" lvl="1" indent="-342900">
              <a:buAutoNum type="arabicPeriod"/>
            </a:pPr>
            <a:r>
              <a:rPr lang="it-IT" sz="2000" dirty="0"/>
              <a:t>Il sito offrirà uno schema di controllo degli accessi che impedisce gli accessi non autorizzati.</a:t>
            </a:r>
          </a:p>
          <a:p>
            <a:pPr marL="800100" lvl="1" indent="-342900">
              <a:buAutoNum type="arabicPeriod"/>
            </a:pPr>
            <a:r>
              <a:rPr lang="it-IT" sz="2000" dirty="0"/>
              <a:t>2. Il sito deve essere responsive</a:t>
            </a:r>
          </a:p>
          <a:p>
            <a:r>
              <a:rPr lang="it-IT" sz="2000" b="1" dirty="0"/>
              <a:t>Performance</a:t>
            </a:r>
          </a:p>
          <a:p>
            <a:pPr marL="800100" lvl="1" indent="-342900">
              <a:buAutoNum type="arabicPeriod"/>
            </a:pPr>
            <a:r>
              <a:rPr lang="it-IT" sz="2000" dirty="0"/>
              <a:t>Il sito dovrà risponder entro 5 secondi.</a:t>
            </a:r>
          </a:p>
          <a:p>
            <a:r>
              <a:rPr lang="it-IT" sz="2000" b="1" dirty="0" err="1"/>
              <a:t>Supportability</a:t>
            </a:r>
            <a:endParaRPr lang="it-IT" sz="2000" b="1" dirty="0"/>
          </a:p>
          <a:p>
            <a:pPr marL="800100" lvl="1" indent="-342900">
              <a:buAutoNum type="arabicPeriod"/>
            </a:pPr>
            <a:r>
              <a:rPr lang="it-IT" sz="2000" dirty="0"/>
              <a:t>Utilizzare </a:t>
            </a:r>
            <a:r>
              <a:rPr lang="it-IT" sz="2000" dirty="0" err="1"/>
              <a:t>CamelCase</a:t>
            </a:r>
            <a:r>
              <a:rPr lang="it-IT" sz="2000" dirty="0"/>
              <a:t> come standard per gli identificatori</a:t>
            </a:r>
          </a:p>
          <a:p>
            <a:pPr marL="800100" lvl="1" indent="-342900">
              <a:buAutoNum type="arabicPeriod"/>
            </a:pPr>
            <a:r>
              <a:rPr lang="it-IT" sz="2000" dirty="0"/>
              <a:t>Utilizzare le funzionalità di </a:t>
            </a:r>
            <a:r>
              <a:rPr lang="it-IT" sz="2000" dirty="0" err="1"/>
              <a:t>logging</a:t>
            </a:r>
            <a:endParaRPr lang="it-IT" sz="2000" dirty="0"/>
          </a:p>
        </p:txBody>
      </p:sp>
    </p:spTree>
    <p:extLst>
      <p:ext uri="{BB962C8B-B14F-4D97-AF65-F5344CB8AC3E}">
        <p14:creationId xmlns:p14="http://schemas.microsoft.com/office/powerpoint/2010/main" val="159290462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FBFFD0D8-7542-48D6-862C-7B58D2F4063F}"/>
              </a:ext>
            </a:extLst>
          </p:cNvPr>
          <p:cNvSpPr txBox="1"/>
          <p:nvPr/>
        </p:nvSpPr>
        <p:spPr>
          <a:xfrm>
            <a:off x="272016" y="1299336"/>
            <a:ext cx="6818050" cy="830997"/>
          </a:xfrm>
          <a:prstGeom prst="rect">
            <a:avLst/>
          </a:prstGeom>
          <a:noFill/>
        </p:spPr>
        <p:txBody>
          <a:bodyPr wrap="square" rtlCol="0">
            <a:spAutoFit/>
          </a:bodyPr>
          <a:lstStyle/>
          <a:p>
            <a:r>
              <a:rPr lang="it-IT" sz="2400" b="1" dirty="0"/>
              <a:t>Requisito</a:t>
            </a:r>
            <a:r>
              <a:rPr lang="it-IT" sz="2400" dirty="0"/>
              <a:t>: L’utente deve poter visualizzare il catalogo</a:t>
            </a:r>
          </a:p>
          <a:p>
            <a:r>
              <a:rPr lang="it-IT" sz="2400" b="1" dirty="0"/>
              <a:t>Caso d’uso</a:t>
            </a:r>
            <a:r>
              <a:rPr lang="it-IT" sz="2400" dirty="0"/>
              <a:t>:</a:t>
            </a:r>
          </a:p>
        </p:txBody>
      </p:sp>
      <p:pic>
        <p:nvPicPr>
          <p:cNvPr id="4" name="Immagine 3" descr="Immagine che contiene screenshot, stanza&#10;&#10;Descrizione generata automaticamente">
            <a:extLst>
              <a:ext uri="{FF2B5EF4-FFF2-40B4-BE49-F238E27FC236}">
                <a16:creationId xmlns:a16="http://schemas.microsoft.com/office/drawing/2014/main" id="{D1964714-3DFD-47C7-94A4-D75001C739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0817" y="2130333"/>
            <a:ext cx="3582361" cy="866431"/>
          </a:xfrm>
          <a:prstGeom prst="rect">
            <a:avLst/>
          </a:prstGeom>
        </p:spPr>
      </p:pic>
      <p:pic>
        <p:nvPicPr>
          <p:cNvPr id="8" name="Immagine 7" descr="Immagine che contiene testo, quotidiano&#10;&#10;Descrizione generata automaticamente">
            <a:extLst>
              <a:ext uri="{FF2B5EF4-FFF2-40B4-BE49-F238E27FC236}">
                <a16:creationId xmlns:a16="http://schemas.microsoft.com/office/drawing/2014/main" id="{D5A6E358-3CCB-4978-B4BD-691FBC8495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0817" y="2996764"/>
            <a:ext cx="3582361" cy="3072969"/>
          </a:xfrm>
          <a:prstGeom prst="rect">
            <a:avLst/>
          </a:prstGeom>
        </p:spPr>
      </p:pic>
      <p:sp>
        <p:nvSpPr>
          <p:cNvPr id="3" name="Segnaposto numero diapositiva 2">
            <a:extLst>
              <a:ext uri="{FF2B5EF4-FFF2-40B4-BE49-F238E27FC236}">
                <a16:creationId xmlns:a16="http://schemas.microsoft.com/office/drawing/2014/main" id="{7ABB92A0-6150-4194-AFA2-9A2DCB97BA43}"/>
              </a:ext>
            </a:extLst>
          </p:cNvPr>
          <p:cNvSpPr>
            <a:spLocks noGrp="1"/>
          </p:cNvSpPr>
          <p:nvPr>
            <p:ph type="sldNum" sz="quarter" idx="12"/>
          </p:nvPr>
        </p:nvSpPr>
        <p:spPr/>
        <p:txBody>
          <a:bodyPr>
            <a:normAutofit/>
          </a:bodyPr>
          <a:lstStyle/>
          <a:p>
            <a:fld id="{9AE1E04E-9DDC-4509-A9AF-69F37BD3ED02}" type="slidenum">
              <a:rPr lang="it-IT" smtClean="0"/>
              <a:t>14</a:t>
            </a:fld>
            <a:endParaRPr lang="it-IT"/>
          </a:p>
        </p:txBody>
      </p:sp>
      <p:sp>
        <p:nvSpPr>
          <p:cNvPr id="5" name="CasellaDiTesto 4">
            <a:extLst>
              <a:ext uri="{FF2B5EF4-FFF2-40B4-BE49-F238E27FC236}">
                <a16:creationId xmlns:a16="http://schemas.microsoft.com/office/drawing/2014/main" id="{D62B9563-21E2-43FA-AA7C-5E8BB23158FB}"/>
              </a:ext>
            </a:extLst>
          </p:cNvPr>
          <p:cNvSpPr txBox="1"/>
          <p:nvPr/>
        </p:nvSpPr>
        <p:spPr>
          <a:xfrm>
            <a:off x="272016" y="786063"/>
            <a:ext cx="11382573" cy="523220"/>
          </a:xfrm>
          <a:prstGeom prst="rect">
            <a:avLst/>
          </a:prstGeom>
          <a:noFill/>
        </p:spPr>
        <p:txBody>
          <a:bodyPr wrap="square" rtlCol="0">
            <a:spAutoFit/>
          </a:bodyPr>
          <a:lstStyle/>
          <a:p>
            <a:pPr algn="ctr"/>
            <a:r>
              <a:rPr lang="it-IT" sz="2800" b="1" dirty="0">
                <a:latin typeface="Raleway" panose="020B0A03030101060003" pitchFamily="34" charset="0"/>
              </a:rPr>
              <a:t>Esempio di un caso d’uso</a:t>
            </a:r>
            <a:endParaRPr lang="en-GB" sz="2800" b="1" dirty="0">
              <a:latin typeface="Raleway" panose="020B0A03030101060003" pitchFamily="34" charset="0"/>
            </a:endParaRPr>
          </a:p>
        </p:txBody>
      </p:sp>
    </p:spTree>
    <p:extLst>
      <p:ext uri="{BB962C8B-B14F-4D97-AF65-F5344CB8AC3E}">
        <p14:creationId xmlns:p14="http://schemas.microsoft.com/office/powerpoint/2010/main" val="3387142455"/>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3D10C2D9-71B4-4872-854F-BD2CBCA02A35}"/>
              </a:ext>
            </a:extLst>
          </p:cNvPr>
          <p:cNvSpPr txBox="1"/>
          <p:nvPr/>
        </p:nvSpPr>
        <p:spPr>
          <a:xfrm>
            <a:off x="282606" y="772706"/>
            <a:ext cx="10804124" cy="461665"/>
          </a:xfrm>
          <a:prstGeom prst="rect">
            <a:avLst/>
          </a:prstGeom>
          <a:noFill/>
        </p:spPr>
        <p:txBody>
          <a:bodyPr wrap="square" rtlCol="0">
            <a:spAutoFit/>
          </a:bodyPr>
          <a:lstStyle/>
          <a:p>
            <a:pPr algn="ctr"/>
            <a:r>
              <a:rPr lang="it-IT" sz="2400" b="1" dirty="0"/>
              <a:t>Package UML: Gestione Catalogo</a:t>
            </a:r>
          </a:p>
        </p:txBody>
      </p:sp>
      <p:pic>
        <p:nvPicPr>
          <p:cNvPr id="10" name="Immagine 9" descr="Immagine che contiene testo, mappa&#10;&#10;Descrizione generata automaticamente">
            <a:extLst>
              <a:ext uri="{FF2B5EF4-FFF2-40B4-BE49-F238E27FC236}">
                <a16:creationId xmlns:a16="http://schemas.microsoft.com/office/drawing/2014/main" id="{314CCFDD-6BB5-4C15-8388-EBD2533A21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7797" y="1612581"/>
            <a:ext cx="6173742" cy="4460661"/>
          </a:xfrm>
          <a:prstGeom prst="rect">
            <a:avLst/>
          </a:prstGeom>
        </p:spPr>
      </p:pic>
      <p:sp>
        <p:nvSpPr>
          <p:cNvPr id="3" name="Segnaposto numero diapositiva 2">
            <a:extLst>
              <a:ext uri="{FF2B5EF4-FFF2-40B4-BE49-F238E27FC236}">
                <a16:creationId xmlns:a16="http://schemas.microsoft.com/office/drawing/2014/main" id="{2A9CF530-1914-4B57-8F54-BA25C79FAB45}"/>
              </a:ext>
            </a:extLst>
          </p:cNvPr>
          <p:cNvSpPr>
            <a:spLocks noGrp="1"/>
          </p:cNvSpPr>
          <p:nvPr>
            <p:ph type="sldNum" sz="quarter" idx="12"/>
          </p:nvPr>
        </p:nvSpPr>
        <p:spPr/>
        <p:txBody>
          <a:bodyPr>
            <a:normAutofit/>
          </a:bodyPr>
          <a:lstStyle/>
          <a:p>
            <a:fld id="{9AE1E04E-9DDC-4509-A9AF-69F37BD3ED02}" type="slidenum">
              <a:rPr lang="it-IT" smtClean="0"/>
              <a:t>15</a:t>
            </a:fld>
            <a:endParaRPr lang="it-IT"/>
          </a:p>
        </p:txBody>
      </p:sp>
      <p:sp>
        <p:nvSpPr>
          <p:cNvPr id="5" name="CasellaDiTesto 4">
            <a:extLst>
              <a:ext uri="{FF2B5EF4-FFF2-40B4-BE49-F238E27FC236}">
                <a16:creationId xmlns:a16="http://schemas.microsoft.com/office/drawing/2014/main" id="{032A9FD9-941D-49B7-8595-A664D1D0F471}"/>
              </a:ext>
            </a:extLst>
          </p:cNvPr>
          <p:cNvSpPr txBox="1"/>
          <p:nvPr/>
        </p:nvSpPr>
        <p:spPr>
          <a:xfrm>
            <a:off x="282606" y="1234371"/>
            <a:ext cx="11626788" cy="369332"/>
          </a:xfrm>
          <a:prstGeom prst="rect">
            <a:avLst/>
          </a:prstGeom>
          <a:noFill/>
        </p:spPr>
        <p:txBody>
          <a:bodyPr wrap="square" rtlCol="0">
            <a:spAutoFit/>
          </a:bodyPr>
          <a:lstStyle/>
          <a:p>
            <a:r>
              <a:rPr lang="it-IT" dirty="0"/>
              <a:t>Il Package gestione catalogo contiene lo use case per la </a:t>
            </a:r>
            <a:r>
              <a:rPr lang="it-IT" b="1" dirty="0"/>
              <a:t>visualizzazione</a:t>
            </a:r>
            <a:r>
              <a:rPr lang="it-IT" dirty="0"/>
              <a:t> </a:t>
            </a:r>
            <a:r>
              <a:rPr lang="it-IT" b="1" dirty="0"/>
              <a:t>del catalogo</a:t>
            </a:r>
            <a:endParaRPr lang="en-GB" b="1" dirty="0"/>
          </a:p>
        </p:txBody>
      </p:sp>
    </p:spTree>
    <p:extLst>
      <p:ext uri="{BB962C8B-B14F-4D97-AF65-F5344CB8AC3E}">
        <p14:creationId xmlns:p14="http://schemas.microsoft.com/office/powerpoint/2010/main" val="2795751783"/>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2175DD9D-7C85-4946-8469-36C01502E5B2}"/>
              </a:ext>
            </a:extLst>
          </p:cNvPr>
          <p:cNvSpPr txBox="1"/>
          <p:nvPr/>
        </p:nvSpPr>
        <p:spPr>
          <a:xfrm>
            <a:off x="520823" y="774061"/>
            <a:ext cx="11150354" cy="738664"/>
          </a:xfrm>
          <a:prstGeom prst="rect">
            <a:avLst/>
          </a:prstGeom>
          <a:noFill/>
        </p:spPr>
        <p:txBody>
          <a:bodyPr wrap="square" rtlCol="0">
            <a:spAutoFit/>
          </a:bodyPr>
          <a:lstStyle/>
          <a:p>
            <a:pPr algn="ctr"/>
            <a:r>
              <a:rPr lang="it-IT" sz="2400" b="1" dirty="0"/>
              <a:t>Esempio </a:t>
            </a:r>
            <a:r>
              <a:rPr lang="it-IT" sz="2400" b="1" dirty="0" err="1"/>
              <a:t>Sequence</a:t>
            </a:r>
            <a:r>
              <a:rPr lang="it-IT" sz="2400" b="1" dirty="0"/>
              <a:t> </a:t>
            </a:r>
            <a:r>
              <a:rPr lang="it-IT" sz="2400" b="1" dirty="0" err="1"/>
              <a:t>Diagram</a:t>
            </a:r>
            <a:endParaRPr lang="it-IT" sz="2400" b="1" dirty="0"/>
          </a:p>
          <a:p>
            <a:endParaRPr lang="it-IT" dirty="0"/>
          </a:p>
        </p:txBody>
      </p:sp>
      <p:pic>
        <p:nvPicPr>
          <p:cNvPr id="4" name="Immagine 3" descr="Immagine che contiene screenshot&#10;&#10;Descrizione generata automaticamente">
            <a:extLst>
              <a:ext uri="{FF2B5EF4-FFF2-40B4-BE49-F238E27FC236}">
                <a16:creationId xmlns:a16="http://schemas.microsoft.com/office/drawing/2014/main" id="{43032BFE-9C62-4BE9-84B0-8531534746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10" y="2218272"/>
            <a:ext cx="11975976" cy="3287730"/>
          </a:xfrm>
          <a:prstGeom prst="rect">
            <a:avLst/>
          </a:prstGeom>
        </p:spPr>
      </p:pic>
      <p:sp>
        <p:nvSpPr>
          <p:cNvPr id="3" name="Segnaposto numero diapositiva 2">
            <a:extLst>
              <a:ext uri="{FF2B5EF4-FFF2-40B4-BE49-F238E27FC236}">
                <a16:creationId xmlns:a16="http://schemas.microsoft.com/office/drawing/2014/main" id="{4075A614-17E6-4953-9595-E7A9DEA1FD7B}"/>
              </a:ext>
            </a:extLst>
          </p:cNvPr>
          <p:cNvSpPr>
            <a:spLocks noGrp="1"/>
          </p:cNvSpPr>
          <p:nvPr>
            <p:ph type="sldNum" sz="quarter" idx="12"/>
          </p:nvPr>
        </p:nvSpPr>
        <p:spPr/>
        <p:txBody>
          <a:bodyPr>
            <a:normAutofit/>
          </a:bodyPr>
          <a:lstStyle/>
          <a:p>
            <a:fld id="{9AE1E04E-9DDC-4509-A9AF-69F37BD3ED02}" type="slidenum">
              <a:rPr lang="it-IT" smtClean="0"/>
              <a:t>16</a:t>
            </a:fld>
            <a:endParaRPr lang="it-IT"/>
          </a:p>
        </p:txBody>
      </p:sp>
      <p:sp>
        <p:nvSpPr>
          <p:cNvPr id="5" name="CasellaDiTesto 4">
            <a:extLst>
              <a:ext uri="{FF2B5EF4-FFF2-40B4-BE49-F238E27FC236}">
                <a16:creationId xmlns:a16="http://schemas.microsoft.com/office/drawing/2014/main" id="{15377C07-3BA1-4AB7-BE59-0FBFE1EE791C}"/>
              </a:ext>
            </a:extLst>
          </p:cNvPr>
          <p:cNvSpPr txBox="1"/>
          <p:nvPr/>
        </p:nvSpPr>
        <p:spPr>
          <a:xfrm>
            <a:off x="312821" y="1367924"/>
            <a:ext cx="11358356" cy="369332"/>
          </a:xfrm>
          <a:prstGeom prst="rect">
            <a:avLst/>
          </a:prstGeom>
          <a:noFill/>
        </p:spPr>
        <p:txBody>
          <a:bodyPr wrap="square" rtlCol="0">
            <a:spAutoFit/>
          </a:bodyPr>
          <a:lstStyle/>
          <a:p>
            <a:r>
              <a:rPr lang="it-IT" dirty="0" err="1"/>
              <a:t>Sequence</a:t>
            </a:r>
            <a:r>
              <a:rPr lang="it-IT" dirty="0"/>
              <a:t> </a:t>
            </a:r>
            <a:r>
              <a:rPr lang="it-IT" dirty="0" err="1"/>
              <a:t>Diagram</a:t>
            </a:r>
            <a:r>
              <a:rPr lang="it-IT" dirty="0"/>
              <a:t> per la </a:t>
            </a:r>
            <a:r>
              <a:rPr lang="it-IT" b="1" dirty="0"/>
              <a:t>visualizzazione del catalogo</a:t>
            </a:r>
            <a:endParaRPr lang="en-GB" b="1" dirty="0"/>
          </a:p>
        </p:txBody>
      </p:sp>
    </p:spTree>
    <p:extLst>
      <p:ext uri="{BB962C8B-B14F-4D97-AF65-F5344CB8AC3E}">
        <p14:creationId xmlns:p14="http://schemas.microsoft.com/office/powerpoint/2010/main" val="4021826825"/>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135C11C-0154-4F22-B467-A269DD2D3E7C}"/>
              </a:ext>
            </a:extLst>
          </p:cNvPr>
          <p:cNvSpPr txBox="1"/>
          <p:nvPr/>
        </p:nvSpPr>
        <p:spPr>
          <a:xfrm>
            <a:off x="532659" y="575197"/>
            <a:ext cx="6951215" cy="1107996"/>
          </a:xfrm>
          <a:prstGeom prst="rect">
            <a:avLst/>
          </a:prstGeom>
          <a:noFill/>
        </p:spPr>
        <p:txBody>
          <a:bodyPr wrap="square" rtlCol="0">
            <a:spAutoFit/>
          </a:bodyPr>
          <a:lstStyle/>
          <a:p>
            <a:r>
              <a:rPr lang="it-IT" sz="2400" b="1" dirty="0"/>
              <a:t>Requisito</a:t>
            </a:r>
            <a:r>
              <a:rPr lang="it-IT" sz="2400" dirty="0"/>
              <a:t>: L’utente deve poter visualizzare il carrello</a:t>
            </a:r>
          </a:p>
          <a:p>
            <a:r>
              <a:rPr lang="it-IT" sz="2400" b="1" dirty="0"/>
              <a:t>Caso d’uso</a:t>
            </a:r>
            <a:r>
              <a:rPr lang="it-IT" sz="2400" dirty="0"/>
              <a:t>:</a:t>
            </a:r>
          </a:p>
          <a:p>
            <a:endParaRPr lang="it-IT" dirty="0"/>
          </a:p>
        </p:txBody>
      </p:sp>
      <p:pic>
        <p:nvPicPr>
          <p:cNvPr id="4" name="Immagine 3" descr="Immagine che contiene screenshot&#10;&#10;Descrizione generata automaticamente">
            <a:extLst>
              <a:ext uri="{FF2B5EF4-FFF2-40B4-BE49-F238E27FC236}">
                <a16:creationId xmlns:a16="http://schemas.microsoft.com/office/drawing/2014/main" id="{3D640A80-305D-4384-B3B8-D6E7844FE3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3095" y="1630396"/>
            <a:ext cx="2804030" cy="688831"/>
          </a:xfrm>
          <a:prstGeom prst="rect">
            <a:avLst/>
          </a:prstGeom>
        </p:spPr>
      </p:pic>
      <p:pic>
        <p:nvPicPr>
          <p:cNvPr id="6" name="Immagine 5" descr="Immagine che contiene screenshot&#10;&#10;Descrizione generata automaticamente">
            <a:extLst>
              <a:ext uri="{FF2B5EF4-FFF2-40B4-BE49-F238E27FC236}">
                <a16:creationId xmlns:a16="http://schemas.microsoft.com/office/drawing/2014/main" id="{978056D8-4AE2-4103-8BE6-52E72D9152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094" y="2319227"/>
            <a:ext cx="2804031" cy="3686782"/>
          </a:xfrm>
          <a:prstGeom prst="rect">
            <a:avLst/>
          </a:prstGeom>
        </p:spPr>
      </p:pic>
      <p:sp>
        <p:nvSpPr>
          <p:cNvPr id="3" name="Segnaposto numero diapositiva 2">
            <a:extLst>
              <a:ext uri="{FF2B5EF4-FFF2-40B4-BE49-F238E27FC236}">
                <a16:creationId xmlns:a16="http://schemas.microsoft.com/office/drawing/2014/main" id="{6146BF8F-B857-4240-A889-8E936E707C4A}"/>
              </a:ext>
            </a:extLst>
          </p:cNvPr>
          <p:cNvSpPr>
            <a:spLocks noGrp="1"/>
          </p:cNvSpPr>
          <p:nvPr>
            <p:ph type="sldNum" sz="quarter" idx="12"/>
          </p:nvPr>
        </p:nvSpPr>
        <p:spPr/>
        <p:txBody>
          <a:bodyPr>
            <a:normAutofit/>
          </a:bodyPr>
          <a:lstStyle/>
          <a:p>
            <a:fld id="{9AE1E04E-9DDC-4509-A9AF-69F37BD3ED02}" type="slidenum">
              <a:rPr lang="it-IT" smtClean="0"/>
              <a:t>17</a:t>
            </a:fld>
            <a:endParaRPr lang="it-IT"/>
          </a:p>
        </p:txBody>
      </p:sp>
    </p:spTree>
    <p:extLst>
      <p:ext uri="{BB962C8B-B14F-4D97-AF65-F5344CB8AC3E}">
        <p14:creationId xmlns:p14="http://schemas.microsoft.com/office/powerpoint/2010/main" val="4067308529"/>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75AFDB13-7570-490D-B028-BDF585F115E8}"/>
              </a:ext>
            </a:extLst>
          </p:cNvPr>
          <p:cNvSpPr txBox="1"/>
          <p:nvPr/>
        </p:nvSpPr>
        <p:spPr>
          <a:xfrm>
            <a:off x="317651" y="1398668"/>
            <a:ext cx="10715347" cy="461665"/>
          </a:xfrm>
          <a:prstGeom prst="rect">
            <a:avLst/>
          </a:prstGeom>
          <a:noFill/>
        </p:spPr>
        <p:txBody>
          <a:bodyPr wrap="square" rtlCol="0">
            <a:spAutoFit/>
          </a:bodyPr>
          <a:lstStyle/>
          <a:p>
            <a:r>
              <a:rPr lang="it-IT" sz="2400" dirty="0"/>
              <a:t>Adesso visualizziamo l’</a:t>
            </a:r>
            <a:r>
              <a:rPr lang="it-IT" sz="2400" b="1" dirty="0"/>
              <a:t>Use case Diagram </a:t>
            </a:r>
            <a:r>
              <a:rPr lang="it-IT" sz="2400" dirty="0"/>
              <a:t>del caso d’uso precedentemente descritto</a:t>
            </a:r>
          </a:p>
        </p:txBody>
      </p:sp>
      <p:pic>
        <p:nvPicPr>
          <p:cNvPr id="10" name="Immagine 9" descr="Immagine che contiene testo&#10;&#10;Descrizione generata automaticamente">
            <a:extLst>
              <a:ext uri="{FF2B5EF4-FFF2-40B4-BE49-F238E27FC236}">
                <a16:creationId xmlns:a16="http://schemas.microsoft.com/office/drawing/2014/main" id="{DFB8DF22-3B70-4403-86B5-DCCFCF5AE6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7446" y="1980436"/>
            <a:ext cx="5033154" cy="4035354"/>
          </a:xfrm>
          <a:prstGeom prst="rect">
            <a:avLst/>
          </a:prstGeom>
        </p:spPr>
      </p:pic>
      <p:sp>
        <p:nvSpPr>
          <p:cNvPr id="3" name="Segnaposto numero diapositiva 2">
            <a:extLst>
              <a:ext uri="{FF2B5EF4-FFF2-40B4-BE49-F238E27FC236}">
                <a16:creationId xmlns:a16="http://schemas.microsoft.com/office/drawing/2014/main" id="{204B2EAE-9260-43A4-8549-30940C8678F8}"/>
              </a:ext>
            </a:extLst>
          </p:cNvPr>
          <p:cNvSpPr>
            <a:spLocks noGrp="1"/>
          </p:cNvSpPr>
          <p:nvPr>
            <p:ph type="sldNum" sz="quarter" idx="12"/>
          </p:nvPr>
        </p:nvSpPr>
        <p:spPr/>
        <p:txBody>
          <a:bodyPr>
            <a:normAutofit/>
          </a:bodyPr>
          <a:lstStyle/>
          <a:p>
            <a:fld id="{9AE1E04E-9DDC-4509-A9AF-69F37BD3ED02}" type="slidenum">
              <a:rPr lang="it-IT" smtClean="0"/>
              <a:t>18</a:t>
            </a:fld>
            <a:endParaRPr lang="it-IT"/>
          </a:p>
        </p:txBody>
      </p:sp>
      <p:sp>
        <p:nvSpPr>
          <p:cNvPr id="4" name="CasellaDiTesto 3">
            <a:extLst>
              <a:ext uri="{FF2B5EF4-FFF2-40B4-BE49-F238E27FC236}">
                <a16:creationId xmlns:a16="http://schemas.microsoft.com/office/drawing/2014/main" id="{1F5C9A1B-111E-4BE2-82CC-DEEACD887E2F}"/>
              </a:ext>
            </a:extLst>
          </p:cNvPr>
          <p:cNvSpPr txBox="1"/>
          <p:nvPr/>
        </p:nvSpPr>
        <p:spPr>
          <a:xfrm>
            <a:off x="2831432" y="816900"/>
            <a:ext cx="6785810" cy="461665"/>
          </a:xfrm>
          <a:prstGeom prst="rect">
            <a:avLst/>
          </a:prstGeom>
          <a:noFill/>
        </p:spPr>
        <p:txBody>
          <a:bodyPr wrap="square" rtlCol="0">
            <a:spAutoFit/>
          </a:bodyPr>
          <a:lstStyle/>
          <a:p>
            <a:pPr algn="ctr"/>
            <a:r>
              <a:rPr lang="it-IT" sz="2400" b="1" dirty="0"/>
              <a:t>Use Case </a:t>
            </a:r>
            <a:r>
              <a:rPr lang="it-IT" sz="2400" b="1" dirty="0" err="1"/>
              <a:t>Diagram</a:t>
            </a:r>
            <a:endParaRPr lang="en-GB" sz="2400" b="1" dirty="0"/>
          </a:p>
        </p:txBody>
      </p:sp>
    </p:spTree>
    <p:extLst>
      <p:ext uri="{BB962C8B-B14F-4D97-AF65-F5344CB8AC3E}">
        <p14:creationId xmlns:p14="http://schemas.microsoft.com/office/powerpoint/2010/main" val="1273257867"/>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7F87B2E8-A6F2-4EEC-B2C6-8DF4353DFA00}"/>
              </a:ext>
            </a:extLst>
          </p:cNvPr>
          <p:cNvSpPr txBox="1"/>
          <p:nvPr/>
        </p:nvSpPr>
        <p:spPr>
          <a:xfrm>
            <a:off x="470516" y="1525393"/>
            <a:ext cx="11105966" cy="461665"/>
          </a:xfrm>
          <a:prstGeom prst="rect">
            <a:avLst/>
          </a:prstGeom>
          <a:noFill/>
        </p:spPr>
        <p:txBody>
          <a:bodyPr wrap="square" rtlCol="0">
            <a:spAutoFit/>
          </a:bodyPr>
          <a:lstStyle/>
          <a:p>
            <a:r>
              <a:rPr lang="it-IT" sz="2400" dirty="0"/>
              <a:t>Di seguito visualizziamo il </a:t>
            </a:r>
            <a:r>
              <a:rPr lang="it-IT" sz="2400" b="1" dirty="0"/>
              <a:t>Sequence Diagram </a:t>
            </a:r>
            <a:r>
              <a:rPr lang="it-IT" sz="2400" dirty="0"/>
              <a:t>del caso d’uso precedentemente descritto</a:t>
            </a:r>
          </a:p>
        </p:txBody>
      </p:sp>
      <p:pic>
        <p:nvPicPr>
          <p:cNvPr id="4" name="Immagine 3">
            <a:extLst>
              <a:ext uri="{FF2B5EF4-FFF2-40B4-BE49-F238E27FC236}">
                <a16:creationId xmlns:a16="http://schemas.microsoft.com/office/drawing/2014/main" id="{5FDBDD5B-B461-4AB1-A7AD-92A856587E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516" y="2034166"/>
            <a:ext cx="8854114" cy="3766302"/>
          </a:xfrm>
          <a:prstGeom prst="rect">
            <a:avLst/>
          </a:prstGeom>
        </p:spPr>
      </p:pic>
      <p:sp>
        <p:nvSpPr>
          <p:cNvPr id="3" name="Segnaposto numero diapositiva 2">
            <a:extLst>
              <a:ext uri="{FF2B5EF4-FFF2-40B4-BE49-F238E27FC236}">
                <a16:creationId xmlns:a16="http://schemas.microsoft.com/office/drawing/2014/main" id="{774F8753-31DE-4526-82FA-7764DB88E7BA}"/>
              </a:ext>
            </a:extLst>
          </p:cNvPr>
          <p:cNvSpPr>
            <a:spLocks noGrp="1"/>
          </p:cNvSpPr>
          <p:nvPr>
            <p:ph type="sldNum" sz="quarter" idx="12"/>
          </p:nvPr>
        </p:nvSpPr>
        <p:spPr/>
        <p:txBody>
          <a:bodyPr>
            <a:normAutofit/>
          </a:bodyPr>
          <a:lstStyle/>
          <a:p>
            <a:fld id="{9AE1E04E-9DDC-4509-A9AF-69F37BD3ED02}" type="slidenum">
              <a:rPr lang="it-IT" smtClean="0"/>
              <a:t>19</a:t>
            </a:fld>
            <a:endParaRPr lang="it-IT"/>
          </a:p>
        </p:txBody>
      </p:sp>
      <p:sp>
        <p:nvSpPr>
          <p:cNvPr id="5" name="CasellaDiTesto 4">
            <a:extLst>
              <a:ext uri="{FF2B5EF4-FFF2-40B4-BE49-F238E27FC236}">
                <a16:creationId xmlns:a16="http://schemas.microsoft.com/office/drawing/2014/main" id="{272616E3-5E08-4642-B31D-6990F73443A5}"/>
              </a:ext>
            </a:extLst>
          </p:cNvPr>
          <p:cNvSpPr txBox="1"/>
          <p:nvPr/>
        </p:nvSpPr>
        <p:spPr>
          <a:xfrm>
            <a:off x="1235086" y="793809"/>
            <a:ext cx="9721828" cy="461665"/>
          </a:xfrm>
          <a:prstGeom prst="rect">
            <a:avLst/>
          </a:prstGeom>
          <a:noFill/>
        </p:spPr>
        <p:txBody>
          <a:bodyPr wrap="square" rtlCol="0">
            <a:spAutoFit/>
          </a:bodyPr>
          <a:lstStyle/>
          <a:p>
            <a:pPr algn="ctr"/>
            <a:r>
              <a:rPr lang="it-IT" sz="2400" b="1" dirty="0" err="1"/>
              <a:t>Sequence</a:t>
            </a:r>
            <a:r>
              <a:rPr lang="it-IT" sz="2400" b="1" dirty="0"/>
              <a:t> </a:t>
            </a:r>
            <a:r>
              <a:rPr lang="it-IT" sz="2400" b="1" dirty="0" err="1"/>
              <a:t>Diagram</a:t>
            </a:r>
            <a:endParaRPr lang="en-GB" sz="2400" b="1" dirty="0"/>
          </a:p>
        </p:txBody>
      </p:sp>
    </p:spTree>
    <p:extLst>
      <p:ext uri="{BB962C8B-B14F-4D97-AF65-F5344CB8AC3E}">
        <p14:creationId xmlns:p14="http://schemas.microsoft.com/office/powerpoint/2010/main" val="376057878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E423B5A0-CE59-4040-83D5-B2F625D66E88}"/>
              </a:ext>
            </a:extLst>
          </p:cNvPr>
          <p:cNvSpPr txBox="1"/>
          <p:nvPr/>
        </p:nvSpPr>
        <p:spPr>
          <a:xfrm>
            <a:off x="3210757" y="811436"/>
            <a:ext cx="5770486" cy="553998"/>
          </a:xfrm>
          <a:prstGeom prst="rect">
            <a:avLst/>
          </a:prstGeom>
          <a:noFill/>
        </p:spPr>
        <p:txBody>
          <a:bodyPr wrap="square" rtlCol="0">
            <a:spAutoFit/>
          </a:bodyPr>
          <a:lstStyle/>
          <a:p>
            <a:pPr algn="ctr"/>
            <a:r>
              <a:rPr lang="it-IT" sz="3000" dirty="0"/>
              <a:t>Partecipanti al progetto:</a:t>
            </a:r>
          </a:p>
        </p:txBody>
      </p:sp>
      <p:sp>
        <p:nvSpPr>
          <p:cNvPr id="3" name="CasellaDiTesto 2">
            <a:extLst>
              <a:ext uri="{FF2B5EF4-FFF2-40B4-BE49-F238E27FC236}">
                <a16:creationId xmlns:a16="http://schemas.microsoft.com/office/drawing/2014/main" id="{648E42A9-6AF8-4EFF-A113-2632C2CA40E5}"/>
              </a:ext>
            </a:extLst>
          </p:cNvPr>
          <p:cNvSpPr txBox="1"/>
          <p:nvPr/>
        </p:nvSpPr>
        <p:spPr>
          <a:xfrm>
            <a:off x="337349" y="1509203"/>
            <a:ext cx="5166806" cy="600164"/>
          </a:xfrm>
          <a:prstGeom prst="rect">
            <a:avLst/>
          </a:prstGeom>
          <a:noFill/>
        </p:spPr>
        <p:txBody>
          <a:bodyPr wrap="square" rtlCol="0">
            <a:spAutoFit/>
          </a:bodyPr>
          <a:lstStyle/>
          <a:p>
            <a:r>
              <a:rPr lang="it-IT" sz="3300" dirty="0"/>
              <a:t>Citro Tiziano   </a:t>
            </a:r>
            <a:r>
              <a:rPr lang="it-IT" sz="2800" dirty="0"/>
              <a:t>0512105260</a:t>
            </a:r>
            <a:endParaRPr lang="it-IT" sz="2400" dirty="0"/>
          </a:p>
        </p:txBody>
      </p:sp>
      <p:sp>
        <p:nvSpPr>
          <p:cNvPr id="4" name="CasellaDiTesto 3">
            <a:extLst>
              <a:ext uri="{FF2B5EF4-FFF2-40B4-BE49-F238E27FC236}">
                <a16:creationId xmlns:a16="http://schemas.microsoft.com/office/drawing/2014/main" id="{842ED187-2C93-4E2B-8909-11AB281B8A94}"/>
              </a:ext>
            </a:extLst>
          </p:cNvPr>
          <p:cNvSpPr txBox="1"/>
          <p:nvPr/>
        </p:nvSpPr>
        <p:spPr>
          <a:xfrm>
            <a:off x="337349" y="2530135"/>
            <a:ext cx="4944865" cy="600164"/>
          </a:xfrm>
          <a:prstGeom prst="rect">
            <a:avLst/>
          </a:prstGeom>
          <a:noFill/>
        </p:spPr>
        <p:txBody>
          <a:bodyPr wrap="square" rtlCol="0">
            <a:spAutoFit/>
          </a:bodyPr>
          <a:lstStyle/>
          <a:p>
            <a:r>
              <a:rPr lang="it-IT" sz="3300" dirty="0"/>
              <a:t>Preziosi Raul   </a:t>
            </a:r>
            <a:r>
              <a:rPr lang="it-IT" sz="2800" dirty="0"/>
              <a:t>0512105089</a:t>
            </a:r>
            <a:endParaRPr lang="it-IT" sz="2400" dirty="0"/>
          </a:p>
        </p:txBody>
      </p:sp>
      <p:sp>
        <p:nvSpPr>
          <p:cNvPr id="5" name="CasellaDiTesto 4">
            <a:extLst>
              <a:ext uri="{FF2B5EF4-FFF2-40B4-BE49-F238E27FC236}">
                <a16:creationId xmlns:a16="http://schemas.microsoft.com/office/drawing/2014/main" id="{80737A7E-4BCB-4346-AA42-8F5E981CA9A2}"/>
              </a:ext>
            </a:extLst>
          </p:cNvPr>
          <p:cNvSpPr txBox="1"/>
          <p:nvPr/>
        </p:nvSpPr>
        <p:spPr>
          <a:xfrm>
            <a:off x="337349" y="3551067"/>
            <a:ext cx="6480701" cy="600164"/>
          </a:xfrm>
          <a:prstGeom prst="rect">
            <a:avLst/>
          </a:prstGeom>
          <a:noFill/>
        </p:spPr>
        <p:txBody>
          <a:bodyPr wrap="square" rtlCol="0">
            <a:spAutoFit/>
          </a:bodyPr>
          <a:lstStyle/>
          <a:p>
            <a:r>
              <a:rPr lang="it-IT" sz="3300" dirty="0"/>
              <a:t>Raucci Angelo Antonio   </a:t>
            </a:r>
            <a:r>
              <a:rPr lang="it-IT" sz="2800" dirty="0"/>
              <a:t>0512105353</a:t>
            </a:r>
            <a:endParaRPr lang="it-IT" sz="2400" dirty="0"/>
          </a:p>
        </p:txBody>
      </p:sp>
      <p:sp>
        <p:nvSpPr>
          <p:cNvPr id="7" name="CasellaDiTesto 6">
            <a:extLst>
              <a:ext uri="{FF2B5EF4-FFF2-40B4-BE49-F238E27FC236}">
                <a16:creationId xmlns:a16="http://schemas.microsoft.com/office/drawing/2014/main" id="{B52CE63C-DDB5-4537-80DE-CE8E64E7088A}"/>
              </a:ext>
            </a:extLst>
          </p:cNvPr>
          <p:cNvSpPr txBox="1"/>
          <p:nvPr/>
        </p:nvSpPr>
        <p:spPr>
          <a:xfrm>
            <a:off x="337349" y="4571999"/>
            <a:ext cx="5166806" cy="600164"/>
          </a:xfrm>
          <a:prstGeom prst="rect">
            <a:avLst/>
          </a:prstGeom>
          <a:noFill/>
        </p:spPr>
        <p:txBody>
          <a:bodyPr wrap="square" rtlCol="0">
            <a:spAutoFit/>
          </a:bodyPr>
          <a:lstStyle/>
          <a:p>
            <a:r>
              <a:rPr lang="it-IT" sz="3300" dirty="0"/>
              <a:t>Zingarelli Carlo   </a:t>
            </a:r>
            <a:r>
              <a:rPr lang="it-IT" sz="2800" dirty="0"/>
              <a:t>0512105497</a:t>
            </a:r>
            <a:endParaRPr lang="it-IT" sz="2400" dirty="0"/>
          </a:p>
        </p:txBody>
      </p:sp>
      <p:sp>
        <p:nvSpPr>
          <p:cNvPr id="6" name="Segnaposto numero diapositiva 5">
            <a:extLst>
              <a:ext uri="{FF2B5EF4-FFF2-40B4-BE49-F238E27FC236}">
                <a16:creationId xmlns:a16="http://schemas.microsoft.com/office/drawing/2014/main" id="{F9C74B4F-9DAC-4B10-B357-D5A297BB9B47}"/>
              </a:ext>
            </a:extLst>
          </p:cNvPr>
          <p:cNvSpPr>
            <a:spLocks noGrp="1"/>
          </p:cNvSpPr>
          <p:nvPr>
            <p:ph type="sldNum" sz="quarter" idx="12"/>
          </p:nvPr>
        </p:nvSpPr>
        <p:spPr/>
        <p:txBody>
          <a:bodyPr>
            <a:normAutofit/>
          </a:bodyPr>
          <a:lstStyle/>
          <a:p>
            <a:fld id="{9AE1E04E-9DDC-4509-A9AF-69F37BD3ED02}" type="slidenum">
              <a:rPr lang="it-IT" smtClean="0"/>
              <a:t>2</a:t>
            </a:fld>
            <a:endParaRPr lang="it-IT"/>
          </a:p>
        </p:txBody>
      </p:sp>
    </p:spTree>
    <p:extLst>
      <p:ext uri="{BB962C8B-B14F-4D97-AF65-F5344CB8AC3E}">
        <p14:creationId xmlns:p14="http://schemas.microsoft.com/office/powerpoint/2010/main" val="82454963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516F5CA7-E54F-4527-B3A1-BA0154448F93}"/>
              </a:ext>
            </a:extLst>
          </p:cNvPr>
          <p:cNvSpPr txBox="1"/>
          <p:nvPr/>
        </p:nvSpPr>
        <p:spPr>
          <a:xfrm>
            <a:off x="417247" y="1392697"/>
            <a:ext cx="8824403" cy="461665"/>
          </a:xfrm>
          <a:prstGeom prst="rect">
            <a:avLst/>
          </a:prstGeom>
          <a:noFill/>
        </p:spPr>
        <p:txBody>
          <a:bodyPr wrap="square" rtlCol="0">
            <a:spAutoFit/>
          </a:bodyPr>
          <a:lstStyle/>
          <a:p>
            <a:r>
              <a:rPr lang="it-IT" sz="2400" dirty="0"/>
              <a:t>Di seguito visualizziamo lo </a:t>
            </a:r>
            <a:r>
              <a:rPr lang="it-IT" sz="2400" b="1" dirty="0"/>
              <a:t>Statechart Diagram</a:t>
            </a:r>
            <a:r>
              <a:rPr lang="it-IT" sz="2400" dirty="0"/>
              <a:t> dell’oggetto Utente</a:t>
            </a:r>
          </a:p>
        </p:txBody>
      </p:sp>
      <p:sp>
        <p:nvSpPr>
          <p:cNvPr id="3" name="Segnaposto numero diapositiva 2">
            <a:extLst>
              <a:ext uri="{FF2B5EF4-FFF2-40B4-BE49-F238E27FC236}">
                <a16:creationId xmlns:a16="http://schemas.microsoft.com/office/drawing/2014/main" id="{F4E43D70-1E3E-44A2-89DB-CA9FDE674C3C}"/>
              </a:ext>
            </a:extLst>
          </p:cNvPr>
          <p:cNvSpPr>
            <a:spLocks noGrp="1"/>
          </p:cNvSpPr>
          <p:nvPr>
            <p:ph type="sldNum" sz="quarter" idx="12"/>
          </p:nvPr>
        </p:nvSpPr>
        <p:spPr/>
        <p:txBody>
          <a:bodyPr>
            <a:normAutofit/>
          </a:bodyPr>
          <a:lstStyle/>
          <a:p>
            <a:fld id="{9AE1E04E-9DDC-4509-A9AF-69F37BD3ED02}" type="slidenum">
              <a:rPr lang="it-IT" smtClean="0"/>
              <a:t>20</a:t>
            </a:fld>
            <a:endParaRPr lang="it-IT"/>
          </a:p>
        </p:txBody>
      </p:sp>
      <p:sp>
        <p:nvSpPr>
          <p:cNvPr id="5" name="CasellaDiTesto 4">
            <a:extLst>
              <a:ext uri="{FF2B5EF4-FFF2-40B4-BE49-F238E27FC236}">
                <a16:creationId xmlns:a16="http://schemas.microsoft.com/office/drawing/2014/main" id="{64435C16-A932-440D-B7C7-1F0FB88089BE}"/>
              </a:ext>
            </a:extLst>
          </p:cNvPr>
          <p:cNvSpPr txBox="1"/>
          <p:nvPr/>
        </p:nvSpPr>
        <p:spPr>
          <a:xfrm>
            <a:off x="701842" y="775666"/>
            <a:ext cx="10788316" cy="461665"/>
          </a:xfrm>
          <a:prstGeom prst="rect">
            <a:avLst/>
          </a:prstGeom>
          <a:noFill/>
        </p:spPr>
        <p:txBody>
          <a:bodyPr wrap="square" rtlCol="0">
            <a:spAutoFit/>
          </a:bodyPr>
          <a:lstStyle/>
          <a:p>
            <a:pPr algn="ctr"/>
            <a:r>
              <a:rPr lang="it-IT" sz="2400" b="1" dirty="0" err="1"/>
              <a:t>Statechart</a:t>
            </a:r>
            <a:r>
              <a:rPr lang="it-IT" sz="2400" b="1" dirty="0"/>
              <a:t> </a:t>
            </a:r>
            <a:r>
              <a:rPr lang="it-IT" sz="2400" b="1" dirty="0" err="1"/>
              <a:t>Diagram</a:t>
            </a:r>
            <a:endParaRPr lang="en-GB" sz="2400" b="1" dirty="0"/>
          </a:p>
        </p:txBody>
      </p:sp>
      <p:pic>
        <p:nvPicPr>
          <p:cNvPr id="7" name="Immagine 6">
            <a:extLst>
              <a:ext uri="{FF2B5EF4-FFF2-40B4-BE49-F238E27FC236}">
                <a16:creationId xmlns:a16="http://schemas.microsoft.com/office/drawing/2014/main" id="{1970E3F2-7C15-4C33-8ABE-EDB0C9CA74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7280" y="1854362"/>
            <a:ext cx="5617439" cy="4083943"/>
          </a:xfrm>
          <a:prstGeom prst="rect">
            <a:avLst/>
          </a:prstGeom>
        </p:spPr>
      </p:pic>
    </p:spTree>
    <p:extLst>
      <p:ext uri="{BB962C8B-B14F-4D97-AF65-F5344CB8AC3E}">
        <p14:creationId xmlns:p14="http://schemas.microsoft.com/office/powerpoint/2010/main" val="1144736600"/>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BC89B352-BD12-4F92-9B3D-E770615BA494}"/>
              </a:ext>
            </a:extLst>
          </p:cNvPr>
          <p:cNvSpPr txBox="1"/>
          <p:nvPr/>
        </p:nvSpPr>
        <p:spPr>
          <a:xfrm>
            <a:off x="381740" y="630315"/>
            <a:ext cx="6604986" cy="461665"/>
          </a:xfrm>
          <a:prstGeom prst="rect">
            <a:avLst/>
          </a:prstGeom>
          <a:noFill/>
        </p:spPr>
        <p:txBody>
          <a:bodyPr wrap="square" rtlCol="0">
            <a:spAutoFit/>
          </a:bodyPr>
          <a:lstStyle/>
          <a:p>
            <a:r>
              <a:rPr lang="it-IT" sz="2400" dirty="0"/>
              <a:t>Visualizziamo ora i </a:t>
            </a:r>
            <a:r>
              <a:rPr lang="it-IT" sz="2400" b="1" dirty="0"/>
              <a:t>Path navigazionali</a:t>
            </a:r>
            <a:r>
              <a:rPr lang="it-IT" sz="2400" dirty="0"/>
              <a:t> dell’utente</a:t>
            </a:r>
          </a:p>
        </p:txBody>
      </p:sp>
      <p:pic>
        <p:nvPicPr>
          <p:cNvPr id="4" name="Immagine 3" descr="Immagine che contiene disegnando&#10;&#10;Descrizione generata automaticamente">
            <a:extLst>
              <a:ext uri="{FF2B5EF4-FFF2-40B4-BE49-F238E27FC236}">
                <a16:creationId xmlns:a16="http://schemas.microsoft.com/office/drawing/2014/main" id="{F10DB1E2-79E0-4E03-B2B7-41300BD184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240" y="1091980"/>
            <a:ext cx="9188389" cy="4896034"/>
          </a:xfrm>
          <a:prstGeom prst="rect">
            <a:avLst/>
          </a:prstGeom>
        </p:spPr>
      </p:pic>
      <p:sp>
        <p:nvSpPr>
          <p:cNvPr id="3" name="Segnaposto numero diapositiva 2">
            <a:extLst>
              <a:ext uri="{FF2B5EF4-FFF2-40B4-BE49-F238E27FC236}">
                <a16:creationId xmlns:a16="http://schemas.microsoft.com/office/drawing/2014/main" id="{F9C6B6FC-B5EF-4B1D-9F0E-0F9915C2B77E}"/>
              </a:ext>
            </a:extLst>
          </p:cNvPr>
          <p:cNvSpPr>
            <a:spLocks noGrp="1"/>
          </p:cNvSpPr>
          <p:nvPr>
            <p:ph type="sldNum" sz="quarter" idx="12"/>
          </p:nvPr>
        </p:nvSpPr>
        <p:spPr/>
        <p:txBody>
          <a:bodyPr>
            <a:normAutofit/>
          </a:bodyPr>
          <a:lstStyle/>
          <a:p>
            <a:fld id="{9AE1E04E-9DDC-4509-A9AF-69F37BD3ED02}" type="slidenum">
              <a:rPr lang="it-IT" smtClean="0"/>
              <a:t>21</a:t>
            </a:fld>
            <a:endParaRPr lang="it-IT"/>
          </a:p>
        </p:txBody>
      </p:sp>
    </p:spTree>
    <p:extLst>
      <p:ext uri="{BB962C8B-B14F-4D97-AF65-F5344CB8AC3E}">
        <p14:creationId xmlns:p14="http://schemas.microsoft.com/office/powerpoint/2010/main" val="1644174379"/>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C2CD6350-086B-4923-8B67-375A3C9D38E0}"/>
              </a:ext>
            </a:extLst>
          </p:cNvPr>
          <p:cNvSpPr>
            <a:spLocks noGrp="1"/>
          </p:cNvSpPr>
          <p:nvPr>
            <p:ph type="sldNum" sz="quarter" idx="12"/>
          </p:nvPr>
        </p:nvSpPr>
        <p:spPr/>
        <p:txBody>
          <a:bodyPr/>
          <a:lstStyle/>
          <a:p>
            <a:fld id="{9AE1E04E-9DDC-4509-A9AF-69F37BD3ED02}" type="slidenum">
              <a:rPr lang="it-IT" smtClean="0"/>
              <a:t>22</a:t>
            </a:fld>
            <a:endParaRPr lang="it-IT"/>
          </a:p>
        </p:txBody>
      </p:sp>
      <p:pic>
        <p:nvPicPr>
          <p:cNvPr id="5" name="Immagine 4" descr="Immagine che contiene maglietta&#10;&#10;Descrizione generata automaticamente">
            <a:extLst>
              <a:ext uri="{FF2B5EF4-FFF2-40B4-BE49-F238E27FC236}">
                <a16:creationId xmlns:a16="http://schemas.microsoft.com/office/drawing/2014/main" id="{4F34983A-DD9A-44CB-BC60-3F51C85E05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4178" y="1728895"/>
            <a:ext cx="5883639" cy="4202599"/>
          </a:xfrm>
          <a:prstGeom prst="rect">
            <a:avLst/>
          </a:prstGeom>
        </p:spPr>
      </p:pic>
      <p:sp>
        <p:nvSpPr>
          <p:cNvPr id="6" name="CasellaDiTesto 5">
            <a:extLst>
              <a:ext uri="{FF2B5EF4-FFF2-40B4-BE49-F238E27FC236}">
                <a16:creationId xmlns:a16="http://schemas.microsoft.com/office/drawing/2014/main" id="{EFDE46AA-D862-4157-AF66-ECB486AD338A}"/>
              </a:ext>
            </a:extLst>
          </p:cNvPr>
          <p:cNvSpPr txBox="1"/>
          <p:nvPr/>
        </p:nvSpPr>
        <p:spPr>
          <a:xfrm>
            <a:off x="2762245" y="741840"/>
            <a:ext cx="6667507" cy="461665"/>
          </a:xfrm>
          <a:prstGeom prst="rect">
            <a:avLst/>
          </a:prstGeom>
          <a:noFill/>
        </p:spPr>
        <p:txBody>
          <a:bodyPr wrap="square" rtlCol="0">
            <a:spAutoFit/>
          </a:bodyPr>
          <a:lstStyle/>
          <a:p>
            <a:pPr algn="ctr"/>
            <a:r>
              <a:rPr lang="it-IT" sz="2400" b="1" dirty="0"/>
              <a:t>Esempio di Mockup</a:t>
            </a:r>
            <a:endParaRPr lang="en-GB" sz="2400" b="1" dirty="0"/>
          </a:p>
        </p:txBody>
      </p:sp>
      <p:sp>
        <p:nvSpPr>
          <p:cNvPr id="7" name="CasellaDiTesto 6">
            <a:extLst>
              <a:ext uri="{FF2B5EF4-FFF2-40B4-BE49-F238E27FC236}">
                <a16:creationId xmlns:a16="http://schemas.microsoft.com/office/drawing/2014/main" id="{B854D8E2-BC32-4EFD-819C-A317A2C31F42}"/>
              </a:ext>
            </a:extLst>
          </p:cNvPr>
          <p:cNvSpPr txBox="1"/>
          <p:nvPr/>
        </p:nvSpPr>
        <p:spPr>
          <a:xfrm>
            <a:off x="361948" y="1259029"/>
            <a:ext cx="11468100" cy="369332"/>
          </a:xfrm>
          <a:prstGeom prst="rect">
            <a:avLst/>
          </a:prstGeom>
          <a:noFill/>
        </p:spPr>
        <p:txBody>
          <a:bodyPr wrap="square" rtlCol="0">
            <a:spAutoFit/>
          </a:bodyPr>
          <a:lstStyle/>
          <a:p>
            <a:r>
              <a:rPr lang="it-IT" dirty="0"/>
              <a:t>Mockup catalogo</a:t>
            </a:r>
            <a:endParaRPr lang="en-GB" dirty="0"/>
          </a:p>
        </p:txBody>
      </p:sp>
    </p:spTree>
    <p:extLst>
      <p:ext uri="{BB962C8B-B14F-4D97-AF65-F5344CB8AC3E}">
        <p14:creationId xmlns:p14="http://schemas.microsoft.com/office/powerpoint/2010/main" val="2586133775"/>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6C1FFC33-8F6D-4C0A-A47C-FAA8A7BE61DE}"/>
              </a:ext>
            </a:extLst>
          </p:cNvPr>
          <p:cNvSpPr>
            <a:spLocks noGrp="1"/>
          </p:cNvSpPr>
          <p:nvPr>
            <p:ph type="sldNum" sz="quarter" idx="12"/>
          </p:nvPr>
        </p:nvSpPr>
        <p:spPr/>
        <p:txBody>
          <a:bodyPr/>
          <a:lstStyle/>
          <a:p>
            <a:fld id="{9AE1E04E-9DDC-4509-A9AF-69F37BD3ED02}" type="slidenum">
              <a:rPr lang="it-IT" smtClean="0"/>
              <a:t>23</a:t>
            </a:fld>
            <a:endParaRPr lang="it-IT"/>
          </a:p>
        </p:txBody>
      </p:sp>
      <p:pic>
        <p:nvPicPr>
          <p:cNvPr id="5" name="Immagine 4" descr="Immagine che contiene screenshot&#10;&#10;Descrizione generata automaticamente">
            <a:extLst>
              <a:ext uri="{FF2B5EF4-FFF2-40B4-BE49-F238E27FC236}">
                <a16:creationId xmlns:a16="http://schemas.microsoft.com/office/drawing/2014/main" id="{85F6C9D6-8195-4324-9F4E-4E180ECC89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713" y="1695782"/>
            <a:ext cx="6054573" cy="4324695"/>
          </a:xfrm>
          <a:prstGeom prst="rect">
            <a:avLst/>
          </a:prstGeom>
        </p:spPr>
      </p:pic>
      <p:sp>
        <p:nvSpPr>
          <p:cNvPr id="6" name="CasellaDiTesto 5">
            <a:extLst>
              <a:ext uri="{FF2B5EF4-FFF2-40B4-BE49-F238E27FC236}">
                <a16:creationId xmlns:a16="http://schemas.microsoft.com/office/drawing/2014/main" id="{D8062A68-4B16-4045-8BD9-F924BF03501D}"/>
              </a:ext>
            </a:extLst>
          </p:cNvPr>
          <p:cNvSpPr txBox="1"/>
          <p:nvPr/>
        </p:nvSpPr>
        <p:spPr>
          <a:xfrm>
            <a:off x="556590" y="1186754"/>
            <a:ext cx="10797209" cy="369332"/>
          </a:xfrm>
          <a:prstGeom prst="rect">
            <a:avLst/>
          </a:prstGeom>
          <a:noFill/>
        </p:spPr>
        <p:txBody>
          <a:bodyPr wrap="square" rtlCol="0">
            <a:spAutoFit/>
          </a:bodyPr>
          <a:lstStyle/>
          <a:p>
            <a:r>
              <a:rPr lang="it-IT" dirty="0"/>
              <a:t>Mockup carrello</a:t>
            </a:r>
            <a:endParaRPr lang="en-GB" dirty="0"/>
          </a:p>
        </p:txBody>
      </p:sp>
      <p:sp>
        <p:nvSpPr>
          <p:cNvPr id="7" name="CasellaDiTesto 6">
            <a:extLst>
              <a:ext uri="{FF2B5EF4-FFF2-40B4-BE49-F238E27FC236}">
                <a16:creationId xmlns:a16="http://schemas.microsoft.com/office/drawing/2014/main" id="{14C9AB16-96A2-46DB-A18F-B8BB2831C248}"/>
              </a:ext>
            </a:extLst>
          </p:cNvPr>
          <p:cNvSpPr txBox="1"/>
          <p:nvPr/>
        </p:nvSpPr>
        <p:spPr>
          <a:xfrm>
            <a:off x="1979542" y="758548"/>
            <a:ext cx="7951304" cy="461665"/>
          </a:xfrm>
          <a:prstGeom prst="rect">
            <a:avLst/>
          </a:prstGeom>
          <a:noFill/>
        </p:spPr>
        <p:txBody>
          <a:bodyPr wrap="square" rtlCol="0">
            <a:spAutoFit/>
          </a:bodyPr>
          <a:lstStyle/>
          <a:p>
            <a:pPr algn="ctr"/>
            <a:r>
              <a:rPr lang="it-IT" sz="2400" b="1" dirty="0"/>
              <a:t>Esempio di Mockup</a:t>
            </a:r>
            <a:endParaRPr lang="en-GB" sz="2400" b="1" dirty="0"/>
          </a:p>
        </p:txBody>
      </p:sp>
    </p:spTree>
    <p:extLst>
      <p:ext uri="{BB962C8B-B14F-4D97-AF65-F5344CB8AC3E}">
        <p14:creationId xmlns:p14="http://schemas.microsoft.com/office/powerpoint/2010/main" val="3613404837"/>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5B27EAEF-C290-4FFA-8225-FF71D11C831A}"/>
              </a:ext>
            </a:extLst>
          </p:cNvPr>
          <p:cNvSpPr txBox="1"/>
          <p:nvPr/>
        </p:nvSpPr>
        <p:spPr>
          <a:xfrm>
            <a:off x="2363115" y="2274838"/>
            <a:ext cx="7465770" cy="2308324"/>
          </a:xfrm>
          <a:prstGeom prst="rect">
            <a:avLst/>
          </a:prstGeom>
          <a:noFill/>
        </p:spPr>
        <p:txBody>
          <a:bodyPr wrap="square" rtlCol="0">
            <a:spAutoFit/>
          </a:bodyPr>
          <a:lstStyle/>
          <a:p>
            <a:pPr algn="ctr"/>
            <a:r>
              <a:rPr lang="it-IT" sz="7200" b="1" dirty="0">
                <a:latin typeface="Raleway" panose="020B0A03030101060003" pitchFamily="34" charset="0"/>
              </a:rPr>
              <a:t>System Design Document </a:t>
            </a:r>
          </a:p>
        </p:txBody>
      </p:sp>
      <p:sp>
        <p:nvSpPr>
          <p:cNvPr id="3" name="Segnaposto numero diapositiva 2">
            <a:extLst>
              <a:ext uri="{FF2B5EF4-FFF2-40B4-BE49-F238E27FC236}">
                <a16:creationId xmlns:a16="http://schemas.microsoft.com/office/drawing/2014/main" id="{0D9B774E-5005-4FE5-A87B-46D0448FC362}"/>
              </a:ext>
            </a:extLst>
          </p:cNvPr>
          <p:cNvSpPr>
            <a:spLocks noGrp="1"/>
          </p:cNvSpPr>
          <p:nvPr>
            <p:ph type="sldNum" sz="quarter" idx="12"/>
          </p:nvPr>
        </p:nvSpPr>
        <p:spPr/>
        <p:txBody>
          <a:bodyPr>
            <a:normAutofit/>
          </a:bodyPr>
          <a:lstStyle/>
          <a:p>
            <a:fld id="{9AE1E04E-9DDC-4509-A9AF-69F37BD3ED02}" type="slidenum">
              <a:rPr lang="it-IT" smtClean="0"/>
              <a:t>24</a:t>
            </a:fld>
            <a:endParaRPr lang="it-IT"/>
          </a:p>
        </p:txBody>
      </p:sp>
    </p:spTree>
    <p:extLst>
      <p:ext uri="{BB962C8B-B14F-4D97-AF65-F5344CB8AC3E}">
        <p14:creationId xmlns:p14="http://schemas.microsoft.com/office/powerpoint/2010/main" val="9350324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C39462F-DA40-4262-86C3-27BF9DC93900}"/>
              </a:ext>
            </a:extLst>
          </p:cNvPr>
          <p:cNvSpPr txBox="1"/>
          <p:nvPr/>
        </p:nvSpPr>
        <p:spPr>
          <a:xfrm>
            <a:off x="364352" y="1316208"/>
            <a:ext cx="11143695" cy="4062651"/>
          </a:xfrm>
          <a:prstGeom prst="rect">
            <a:avLst/>
          </a:prstGeom>
          <a:noFill/>
        </p:spPr>
        <p:txBody>
          <a:bodyPr wrap="square" rtlCol="0">
            <a:spAutoFit/>
          </a:bodyPr>
          <a:lstStyle/>
          <a:p>
            <a:r>
              <a:rPr lang="it-IT" sz="2400" dirty="0"/>
              <a:t>Di seguito una panoramica delle attività e dei work products della fase di System Design:</a:t>
            </a:r>
          </a:p>
          <a:p>
            <a:pPr marL="1257300" lvl="2" indent="-342900">
              <a:buFont typeface="Arial" panose="020B0604020202020204" pitchFamily="34" charset="0"/>
              <a:buChar char="•"/>
            </a:pPr>
            <a:r>
              <a:rPr lang="it-IT" sz="2400" dirty="0"/>
              <a:t>Architettura del Sistema</a:t>
            </a:r>
          </a:p>
          <a:p>
            <a:pPr marL="1257300" lvl="2" indent="-342900">
              <a:buFont typeface="Arial" panose="020B0604020202020204" pitchFamily="34" charset="0"/>
              <a:buChar char="•"/>
            </a:pPr>
            <a:r>
              <a:rPr lang="it-IT" sz="2400" dirty="0"/>
              <a:t>Mapping Hardware/Software</a:t>
            </a:r>
          </a:p>
          <a:p>
            <a:pPr marL="1257300" lvl="2" indent="-342900">
              <a:buFont typeface="Arial" panose="020B0604020202020204" pitchFamily="34" charset="0"/>
              <a:buChar char="•"/>
            </a:pPr>
            <a:r>
              <a:rPr lang="it-IT" sz="2400" dirty="0"/>
              <a:t>Decomposizione in sottosistemi</a:t>
            </a:r>
          </a:p>
          <a:p>
            <a:pPr marL="1257300" lvl="2" indent="-342900">
              <a:buFont typeface="Arial" panose="020B0604020202020204" pitchFamily="34" charset="0"/>
              <a:buChar char="•"/>
            </a:pPr>
            <a:r>
              <a:rPr lang="it-IT" sz="2400" dirty="0"/>
              <a:t>Class Diagram</a:t>
            </a:r>
          </a:p>
          <a:p>
            <a:pPr marL="1257300" lvl="2" indent="-342900">
              <a:buFont typeface="Arial" panose="020B0604020202020204" pitchFamily="34" charset="0"/>
              <a:buChar char="•"/>
            </a:pPr>
            <a:r>
              <a:rPr lang="it-IT" sz="2400" dirty="0"/>
              <a:t>Modello logico</a:t>
            </a:r>
          </a:p>
          <a:p>
            <a:pPr marL="1257300" lvl="2" indent="-342900">
              <a:buFont typeface="Arial" panose="020B0604020202020204" pitchFamily="34" charset="0"/>
              <a:buChar char="•"/>
            </a:pPr>
            <a:r>
              <a:rPr lang="it-IT" sz="2400" dirty="0"/>
              <a:t>Tabelle</a:t>
            </a:r>
          </a:p>
          <a:p>
            <a:pPr marL="1257300" lvl="2" indent="-342900">
              <a:buFont typeface="Arial" panose="020B0604020202020204" pitchFamily="34" charset="0"/>
              <a:buChar char="•"/>
            </a:pPr>
            <a:r>
              <a:rPr lang="it-IT" sz="2400" dirty="0"/>
              <a:t>Gestione degli accessi</a:t>
            </a:r>
          </a:p>
          <a:p>
            <a:pPr marL="1257300" lvl="2" indent="-342900">
              <a:buFont typeface="Arial" panose="020B0604020202020204" pitchFamily="34" charset="0"/>
              <a:buChar char="•"/>
            </a:pPr>
            <a:r>
              <a:rPr lang="it-IT" sz="2400" dirty="0"/>
              <a:t>Servizi dei sottosistemi</a:t>
            </a:r>
          </a:p>
          <a:p>
            <a:pPr marL="1257300" lvl="2" indent="-342900">
              <a:buFont typeface="Arial" panose="020B0604020202020204" pitchFamily="34" charset="0"/>
              <a:buChar char="•"/>
            </a:pPr>
            <a:endParaRPr lang="it-IT" sz="2400" dirty="0"/>
          </a:p>
          <a:p>
            <a:endParaRPr lang="it-IT" dirty="0"/>
          </a:p>
        </p:txBody>
      </p:sp>
      <p:sp>
        <p:nvSpPr>
          <p:cNvPr id="3" name="Segnaposto numero diapositiva 2">
            <a:extLst>
              <a:ext uri="{FF2B5EF4-FFF2-40B4-BE49-F238E27FC236}">
                <a16:creationId xmlns:a16="http://schemas.microsoft.com/office/drawing/2014/main" id="{E0503CAC-5CF7-4B61-8A6C-92DBDD0F14C6}"/>
              </a:ext>
            </a:extLst>
          </p:cNvPr>
          <p:cNvSpPr>
            <a:spLocks noGrp="1"/>
          </p:cNvSpPr>
          <p:nvPr>
            <p:ph type="sldNum" sz="quarter" idx="12"/>
          </p:nvPr>
        </p:nvSpPr>
        <p:spPr/>
        <p:txBody>
          <a:bodyPr>
            <a:normAutofit/>
          </a:bodyPr>
          <a:lstStyle/>
          <a:p>
            <a:fld id="{9AE1E04E-9DDC-4509-A9AF-69F37BD3ED02}" type="slidenum">
              <a:rPr lang="it-IT" smtClean="0"/>
              <a:t>25</a:t>
            </a:fld>
            <a:endParaRPr lang="it-IT"/>
          </a:p>
        </p:txBody>
      </p:sp>
      <p:sp>
        <p:nvSpPr>
          <p:cNvPr id="4" name="CasellaDiTesto 3">
            <a:extLst>
              <a:ext uri="{FF2B5EF4-FFF2-40B4-BE49-F238E27FC236}">
                <a16:creationId xmlns:a16="http://schemas.microsoft.com/office/drawing/2014/main" id="{ECF8DE89-B3A5-4C5A-A121-6E4CD2C3494F}"/>
              </a:ext>
            </a:extLst>
          </p:cNvPr>
          <p:cNvSpPr txBox="1"/>
          <p:nvPr/>
        </p:nvSpPr>
        <p:spPr>
          <a:xfrm>
            <a:off x="1160014" y="665136"/>
            <a:ext cx="9871969" cy="523220"/>
          </a:xfrm>
          <a:prstGeom prst="rect">
            <a:avLst/>
          </a:prstGeom>
          <a:noFill/>
        </p:spPr>
        <p:txBody>
          <a:bodyPr wrap="square" rtlCol="0">
            <a:spAutoFit/>
          </a:bodyPr>
          <a:lstStyle/>
          <a:p>
            <a:pPr algn="ctr"/>
            <a:r>
              <a:rPr lang="it-IT" sz="2800" b="1" dirty="0"/>
              <a:t>Panoramica</a:t>
            </a:r>
            <a:endParaRPr lang="it-IT" b="1" dirty="0"/>
          </a:p>
        </p:txBody>
      </p:sp>
    </p:spTree>
    <p:extLst>
      <p:ext uri="{BB962C8B-B14F-4D97-AF65-F5344CB8AC3E}">
        <p14:creationId xmlns:p14="http://schemas.microsoft.com/office/powerpoint/2010/main" val="1831567821"/>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descr="Immagine che contiene screenshot&#10;&#10;Descrizione generata automaticamente">
            <a:extLst>
              <a:ext uri="{FF2B5EF4-FFF2-40B4-BE49-F238E27FC236}">
                <a16:creationId xmlns:a16="http://schemas.microsoft.com/office/drawing/2014/main" id="{8561012E-9CD8-4318-94BF-BC61330611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3221" y="1208606"/>
            <a:ext cx="4325558" cy="4867758"/>
          </a:xfrm>
          <a:prstGeom prst="rect">
            <a:avLst/>
          </a:prstGeom>
        </p:spPr>
      </p:pic>
      <p:sp>
        <p:nvSpPr>
          <p:cNvPr id="4" name="CasellaDiTesto 3">
            <a:extLst>
              <a:ext uri="{FF2B5EF4-FFF2-40B4-BE49-F238E27FC236}">
                <a16:creationId xmlns:a16="http://schemas.microsoft.com/office/drawing/2014/main" id="{9FDFFB65-3D3C-4B40-8CFD-1AF4CEEF2ECE}"/>
              </a:ext>
            </a:extLst>
          </p:cNvPr>
          <p:cNvSpPr txBox="1"/>
          <p:nvPr/>
        </p:nvSpPr>
        <p:spPr>
          <a:xfrm>
            <a:off x="1253231" y="657349"/>
            <a:ext cx="9685538" cy="461665"/>
          </a:xfrm>
          <a:prstGeom prst="rect">
            <a:avLst/>
          </a:prstGeom>
          <a:noFill/>
        </p:spPr>
        <p:txBody>
          <a:bodyPr wrap="square" rtlCol="0">
            <a:spAutoFit/>
          </a:bodyPr>
          <a:lstStyle/>
          <a:p>
            <a:pPr algn="ctr"/>
            <a:r>
              <a:rPr lang="it-IT" sz="2400" b="1" dirty="0"/>
              <a:t>Architettura del Sistema</a:t>
            </a:r>
          </a:p>
        </p:txBody>
      </p:sp>
      <p:sp>
        <p:nvSpPr>
          <p:cNvPr id="2" name="Segnaposto numero diapositiva 1">
            <a:extLst>
              <a:ext uri="{FF2B5EF4-FFF2-40B4-BE49-F238E27FC236}">
                <a16:creationId xmlns:a16="http://schemas.microsoft.com/office/drawing/2014/main" id="{96893904-6EC8-4449-BA54-28D5000CF00A}"/>
              </a:ext>
            </a:extLst>
          </p:cNvPr>
          <p:cNvSpPr>
            <a:spLocks noGrp="1"/>
          </p:cNvSpPr>
          <p:nvPr>
            <p:ph type="sldNum" sz="quarter" idx="12"/>
          </p:nvPr>
        </p:nvSpPr>
        <p:spPr/>
        <p:txBody>
          <a:bodyPr>
            <a:normAutofit/>
          </a:bodyPr>
          <a:lstStyle/>
          <a:p>
            <a:fld id="{9AE1E04E-9DDC-4509-A9AF-69F37BD3ED02}" type="slidenum">
              <a:rPr lang="it-IT" smtClean="0"/>
              <a:t>26</a:t>
            </a:fld>
            <a:endParaRPr lang="it-IT"/>
          </a:p>
        </p:txBody>
      </p:sp>
    </p:spTree>
    <p:extLst>
      <p:ext uri="{BB962C8B-B14F-4D97-AF65-F5344CB8AC3E}">
        <p14:creationId xmlns:p14="http://schemas.microsoft.com/office/powerpoint/2010/main" val="2850204529"/>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300B166E-9259-4A9E-BBA9-C4B79DBA3861}"/>
              </a:ext>
            </a:extLst>
          </p:cNvPr>
          <p:cNvSpPr txBox="1"/>
          <p:nvPr/>
        </p:nvSpPr>
        <p:spPr>
          <a:xfrm>
            <a:off x="1222158" y="758703"/>
            <a:ext cx="9747682" cy="461665"/>
          </a:xfrm>
          <a:prstGeom prst="rect">
            <a:avLst/>
          </a:prstGeom>
          <a:noFill/>
        </p:spPr>
        <p:txBody>
          <a:bodyPr wrap="square" rtlCol="0">
            <a:spAutoFit/>
          </a:bodyPr>
          <a:lstStyle/>
          <a:p>
            <a:pPr algn="ctr"/>
            <a:r>
              <a:rPr lang="it-IT" sz="2400" b="1" dirty="0"/>
              <a:t>Mapping Hardware/Software </a:t>
            </a:r>
          </a:p>
        </p:txBody>
      </p:sp>
      <p:pic>
        <p:nvPicPr>
          <p:cNvPr id="4" name="Immagine 3" descr="Immagine che contiene screenshot&#10;&#10;Descrizione generata automaticamente">
            <a:extLst>
              <a:ext uri="{FF2B5EF4-FFF2-40B4-BE49-F238E27FC236}">
                <a16:creationId xmlns:a16="http://schemas.microsoft.com/office/drawing/2014/main" id="{CB7A58A7-B8D2-479C-9EBD-23CBD090E8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0443" y="1220368"/>
            <a:ext cx="5871111" cy="4813861"/>
          </a:xfrm>
          <a:prstGeom prst="rect">
            <a:avLst/>
          </a:prstGeom>
        </p:spPr>
      </p:pic>
      <p:sp>
        <p:nvSpPr>
          <p:cNvPr id="3" name="Segnaposto numero diapositiva 2">
            <a:extLst>
              <a:ext uri="{FF2B5EF4-FFF2-40B4-BE49-F238E27FC236}">
                <a16:creationId xmlns:a16="http://schemas.microsoft.com/office/drawing/2014/main" id="{0FE01117-0C77-4BB9-95A5-3D8D54C917BC}"/>
              </a:ext>
            </a:extLst>
          </p:cNvPr>
          <p:cNvSpPr>
            <a:spLocks noGrp="1"/>
          </p:cNvSpPr>
          <p:nvPr>
            <p:ph type="sldNum" sz="quarter" idx="12"/>
          </p:nvPr>
        </p:nvSpPr>
        <p:spPr/>
        <p:txBody>
          <a:bodyPr>
            <a:normAutofit/>
          </a:bodyPr>
          <a:lstStyle/>
          <a:p>
            <a:fld id="{9AE1E04E-9DDC-4509-A9AF-69F37BD3ED02}" type="slidenum">
              <a:rPr lang="it-IT" smtClean="0"/>
              <a:t>27</a:t>
            </a:fld>
            <a:endParaRPr lang="it-IT"/>
          </a:p>
        </p:txBody>
      </p:sp>
    </p:spTree>
    <p:extLst>
      <p:ext uri="{BB962C8B-B14F-4D97-AF65-F5344CB8AC3E}">
        <p14:creationId xmlns:p14="http://schemas.microsoft.com/office/powerpoint/2010/main" val="2604957186"/>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AEF10147-3D6B-4868-B2B4-E57A9AA7B7D8}"/>
              </a:ext>
            </a:extLst>
          </p:cNvPr>
          <p:cNvSpPr>
            <a:spLocks noGrp="1"/>
          </p:cNvSpPr>
          <p:nvPr>
            <p:ph type="sldNum" sz="quarter" idx="12"/>
          </p:nvPr>
        </p:nvSpPr>
        <p:spPr/>
        <p:txBody>
          <a:bodyPr/>
          <a:lstStyle/>
          <a:p>
            <a:fld id="{9AE1E04E-9DDC-4509-A9AF-69F37BD3ED02}" type="slidenum">
              <a:rPr lang="it-IT" smtClean="0"/>
              <a:t>28</a:t>
            </a:fld>
            <a:endParaRPr lang="it-IT"/>
          </a:p>
        </p:txBody>
      </p:sp>
      <p:sp>
        <p:nvSpPr>
          <p:cNvPr id="3" name="CasellaDiTesto 2">
            <a:extLst>
              <a:ext uri="{FF2B5EF4-FFF2-40B4-BE49-F238E27FC236}">
                <a16:creationId xmlns:a16="http://schemas.microsoft.com/office/drawing/2014/main" id="{15C5A803-FA01-40C3-9440-1396AD842C19}"/>
              </a:ext>
            </a:extLst>
          </p:cNvPr>
          <p:cNvSpPr txBox="1"/>
          <p:nvPr/>
        </p:nvSpPr>
        <p:spPr>
          <a:xfrm>
            <a:off x="3828865" y="727968"/>
            <a:ext cx="4534270" cy="461665"/>
          </a:xfrm>
          <a:prstGeom prst="rect">
            <a:avLst/>
          </a:prstGeom>
          <a:noFill/>
        </p:spPr>
        <p:txBody>
          <a:bodyPr wrap="square" rtlCol="0">
            <a:spAutoFit/>
          </a:bodyPr>
          <a:lstStyle/>
          <a:p>
            <a:pPr algn="ctr"/>
            <a:r>
              <a:rPr lang="it-IT" sz="2400" b="1" dirty="0"/>
              <a:t>Decomposizione in sottosistemi</a:t>
            </a:r>
          </a:p>
        </p:txBody>
      </p:sp>
      <p:sp>
        <p:nvSpPr>
          <p:cNvPr id="4" name="CasellaDiTesto 3">
            <a:extLst>
              <a:ext uri="{FF2B5EF4-FFF2-40B4-BE49-F238E27FC236}">
                <a16:creationId xmlns:a16="http://schemas.microsoft.com/office/drawing/2014/main" id="{6AC7BCDD-FF9B-40C8-8EEC-07A70056F9B4}"/>
              </a:ext>
            </a:extLst>
          </p:cNvPr>
          <p:cNvSpPr txBox="1"/>
          <p:nvPr/>
        </p:nvSpPr>
        <p:spPr>
          <a:xfrm>
            <a:off x="372862" y="1455938"/>
            <a:ext cx="3781887" cy="3416320"/>
          </a:xfrm>
          <a:prstGeom prst="rect">
            <a:avLst/>
          </a:prstGeom>
          <a:noFill/>
        </p:spPr>
        <p:txBody>
          <a:bodyPr wrap="square" rtlCol="0">
            <a:spAutoFit/>
          </a:bodyPr>
          <a:lstStyle/>
          <a:p>
            <a:r>
              <a:rPr lang="it-IT" sz="2400" dirty="0"/>
              <a:t>Esempi:</a:t>
            </a:r>
          </a:p>
          <a:p>
            <a:pPr marL="342900" indent="-342900">
              <a:buFont typeface="Arial" panose="020B0604020202020204" pitchFamily="34" charset="0"/>
              <a:buChar char="•"/>
            </a:pPr>
            <a:r>
              <a:rPr lang="it-IT" sz="2400" dirty="0"/>
              <a:t>Gestione catalogo:</a:t>
            </a:r>
          </a:p>
          <a:p>
            <a:pPr marL="800100" lvl="1" indent="-342900">
              <a:buFont typeface="Courier New" panose="02070309020205020404" pitchFamily="49" charset="0"/>
              <a:buChar char="o"/>
            </a:pPr>
            <a:r>
              <a:rPr lang="it-IT" sz="2400" dirty="0"/>
              <a:t>Presentation Layer</a:t>
            </a:r>
          </a:p>
          <a:p>
            <a:pPr marL="800100" lvl="1" indent="-342900">
              <a:buFont typeface="Courier New" panose="02070309020205020404" pitchFamily="49" charset="0"/>
              <a:buChar char="o"/>
            </a:pPr>
            <a:r>
              <a:rPr lang="it-IT" sz="2400" dirty="0"/>
              <a:t>Application Layer</a:t>
            </a:r>
          </a:p>
          <a:p>
            <a:pPr marL="800100" lvl="1" indent="-342900">
              <a:buFont typeface="Courier New" panose="02070309020205020404" pitchFamily="49" charset="0"/>
              <a:buChar char="o"/>
            </a:pPr>
            <a:r>
              <a:rPr lang="it-IT" sz="2400" dirty="0"/>
              <a:t>Data Layer</a:t>
            </a:r>
          </a:p>
          <a:p>
            <a:pPr marL="342900" indent="-342900">
              <a:buFont typeface="Arial" panose="020B0604020202020204" pitchFamily="34" charset="0"/>
              <a:buChar char="•"/>
            </a:pPr>
            <a:r>
              <a:rPr lang="it-IT" sz="2400" dirty="0"/>
              <a:t>Gestione carrello:</a:t>
            </a:r>
          </a:p>
          <a:p>
            <a:pPr marL="914400" lvl="1" indent="-457200">
              <a:buFont typeface="Courier New" panose="02070309020205020404" pitchFamily="49" charset="0"/>
              <a:buChar char="o"/>
            </a:pPr>
            <a:r>
              <a:rPr lang="it-IT" sz="2400" dirty="0"/>
              <a:t>Presentation Layer</a:t>
            </a:r>
          </a:p>
          <a:p>
            <a:pPr marL="914400" lvl="1" indent="-457200">
              <a:buFont typeface="Courier New" panose="02070309020205020404" pitchFamily="49" charset="0"/>
              <a:buChar char="o"/>
            </a:pPr>
            <a:r>
              <a:rPr lang="it-IT" sz="2400" dirty="0"/>
              <a:t>Application Layer</a:t>
            </a:r>
          </a:p>
          <a:p>
            <a:pPr marL="914400" lvl="1" indent="-457200">
              <a:buFont typeface="Courier New" panose="02070309020205020404" pitchFamily="49" charset="0"/>
              <a:buChar char="o"/>
            </a:pPr>
            <a:r>
              <a:rPr lang="it-IT" sz="2400" dirty="0"/>
              <a:t>Data Layer</a:t>
            </a:r>
          </a:p>
        </p:txBody>
      </p:sp>
    </p:spTree>
    <p:extLst>
      <p:ext uri="{BB962C8B-B14F-4D97-AF65-F5344CB8AC3E}">
        <p14:creationId xmlns:p14="http://schemas.microsoft.com/office/powerpoint/2010/main" val="2816442038"/>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1F56723-72AF-45B4-A06A-24EC1AF525CB}"/>
              </a:ext>
            </a:extLst>
          </p:cNvPr>
          <p:cNvSpPr>
            <a:spLocks noGrp="1"/>
          </p:cNvSpPr>
          <p:nvPr>
            <p:ph type="sldNum" sz="quarter" idx="12"/>
          </p:nvPr>
        </p:nvSpPr>
        <p:spPr/>
        <p:txBody>
          <a:bodyPr/>
          <a:lstStyle/>
          <a:p>
            <a:fld id="{9AE1E04E-9DDC-4509-A9AF-69F37BD3ED02}" type="slidenum">
              <a:rPr lang="it-IT" smtClean="0"/>
              <a:t>29</a:t>
            </a:fld>
            <a:endParaRPr lang="it-IT"/>
          </a:p>
        </p:txBody>
      </p:sp>
      <p:sp>
        <p:nvSpPr>
          <p:cNvPr id="3" name="CasellaDiTesto 2">
            <a:extLst>
              <a:ext uri="{FF2B5EF4-FFF2-40B4-BE49-F238E27FC236}">
                <a16:creationId xmlns:a16="http://schemas.microsoft.com/office/drawing/2014/main" id="{F934E4CD-3E6B-4C02-9D48-4E71DD2B79E3}"/>
              </a:ext>
            </a:extLst>
          </p:cNvPr>
          <p:cNvSpPr txBox="1"/>
          <p:nvPr/>
        </p:nvSpPr>
        <p:spPr>
          <a:xfrm>
            <a:off x="4049697" y="772343"/>
            <a:ext cx="4092606" cy="461665"/>
          </a:xfrm>
          <a:prstGeom prst="rect">
            <a:avLst/>
          </a:prstGeom>
          <a:noFill/>
        </p:spPr>
        <p:txBody>
          <a:bodyPr wrap="square" rtlCol="0">
            <a:spAutoFit/>
          </a:bodyPr>
          <a:lstStyle/>
          <a:p>
            <a:pPr algn="ctr"/>
            <a:r>
              <a:rPr lang="it-IT" sz="2400" b="1" dirty="0"/>
              <a:t>Gestione catalogo</a:t>
            </a:r>
          </a:p>
        </p:txBody>
      </p:sp>
      <p:sp>
        <p:nvSpPr>
          <p:cNvPr id="4" name="CasellaDiTesto 3">
            <a:extLst>
              <a:ext uri="{FF2B5EF4-FFF2-40B4-BE49-F238E27FC236}">
                <a16:creationId xmlns:a16="http://schemas.microsoft.com/office/drawing/2014/main" id="{B57FB4AC-5E5E-43DE-9ED3-F3CC1A3E3558}"/>
              </a:ext>
            </a:extLst>
          </p:cNvPr>
          <p:cNvSpPr txBox="1"/>
          <p:nvPr/>
        </p:nvSpPr>
        <p:spPr>
          <a:xfrm>
            <a:off x="239697" y="1633491"/>
            <a:ext cx="11629748" cy="2862322"/>
          </a:xfrm>
          <a:prstGeom prst="rect">
            <a:avLst/>
          </a:prstGeom>
          <a:noFill/>
        </p:spPr>
        <p:txBody>
          <a:bodyPr wrap="square" rtlCol="0">
            <a:spAutoFit/>
          </a:bodyPr>
          <a:lstStyle/>
          <a:p>
            <a:r>
              <a:rPr lang="it-IT" sz="2000" dirty="0"/>
              <a:t>Questo sottosistema si occupa della gestione del catalogo, in particolare fornisce le funzioni di:</a:t>
            </a:r>
          </a:p>
          <a:p>
            <a:pPr lvl="1"/>
            <a:r>
              <a:rPr lang="it-IT" sz="2000" dirty="0"/>
              <a:t>• Visualizzazione del catalogo</a:t>
            </a:r>
          </a:p>
          <a:p>
            <a:pPr lvl="1"/>
            <a:r>
              <a:rPr lang="it-IT" sz="2000" dirty="0"/>
              <a:t>• Ordinamento dei prodotti nel catalogo</a:t>
            </a:r>
          </a:p>
          <a:p>
            <a:pPr lvl="1"/>
            <a:r>
              <a:rPr lang="it-IT" sz="2000" dirty="0"/>
              <a:t>• Filtraggio dei prodotti nel catalogo</a:t>
            </a:r>
          </a:p>
          <a:p>
            <a:pPr lvl="1"/>
            <a:r>
              <a:rPr lang="it-IT" sz="2000" dirty="0"/>
              <a:t>• Visualizzazione delle schede dei prodotti nel catalogo</a:t>
            </a:r>
          </a:p>
          <a:p>
            <a:pPr lvl="1"/>
            <a:r>
              <a:rPr lang="it-IT" sz="2000" dirty="0"/>
              <a:t>• Aggiunta di un prodotto nel catalogo</a:t>
            </a:r>
          </a:p>
          <a:p>
            <a:pPr lvl="1"/>
            <a:r>
              <a:rPr lang="it-IT" sz="2000" dirty="0"/>
              <a:t>• Rimozione di un prodotto dal catalogo</a:t>
            </a:r>
          </a:p>
          <a:p>
            <a:pPr lvl="1"/>
            <a:r>
              <a:rPr lang="it-IT" sz="2000" dirty="0"/>
              <a:t>• Modifica di un prodotto dal catalogo</a:t>
            </a:r>
          </a:p>
          <a:p>
            <a:pPr lvl="1"/>
            <a:r>
              <a:rPr lang="it-IT" sz="2000" dirty="0"/>
              <a:t>• Ricerca</a:t>
            </a:r>
          </a:p>
        </p:txBody>
      </p:sp>
    </p:spTree>
    <p:extLst>
      <p:ext uri="{BB962C8B-B14F-4D97-AF65-F5344CB8AC3E}">
        <p14:creationId xmlns:p14="http://schemas.microsoft.com/office/powerpoint/2010/main" val="190343964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51F5023-184E-4BE6-9698-E359EED4BB70}"/>
              </a:ext>
            </a:extLst>
          </p:cNvPr>
          <p:cNvSpPr>
            <a:spLocks noGrp="1"/>
          </p:cNvSpPr>
          <p:nvPr>
            <p:ph type="sldNum" sz="quarter" idx="12"/>
          </p:nvPr>
        </p:nvSpPr>
        <p:spPr/>
        <p:txBody>
          <a:bodyPr/>
          <a:lstStyle/>
          <a:p>
            <a:fld id="{9AE1E04E-9DDC-4509-A9AF-69F37BD3ED02}" type="slidenum">
              <a:rPr lang="it-IT" smtClean="0"/>
              <a:t>3</a:t>
            </a:fld>
            <a:endParaRPr lang="it-IT"/>
          </a:p>
        </p:txBody>
      </p:sp>
      <p:sp>
        <p:nvSpPr>
          <p:cNvPr id="3" name="CasellaDiTesto 2">
            <a:extLst>
              <a:ext uri="{FF2B5EF4-FFF2-40B4-BE49-F238E27FC236}">
                <a16:creationId xmlns:a16="http://schemas.microsoft.com/office/drawing/2014/main" id="{5F9EA5E8-0E11-4573-9032-91840EAF5BC2}"/>
              </a:ext>
            </a:extLst>
          </p:cNvPr>
          <p:cNvSpPr txBox="1"/>
          <p:nvPr/>
        </p:nvSpPr>
        <p:spPr>
          <a:xfrm>
            <a:off x="858253" y="890337"/>
            <a:ext cx="10395284" cy="523220"/>
          </a:xfrm>
          <a:prstGeom prst="rect">
            <a:avLst/>
          </a:prstGeom>
          <a:noFill/>
        </p:spPr>
        <p:txBody>
          <a:bodyPr wrap="square" rtlCol="0">
            <a:spAutoFit/>
          </a:bodyPr>
          <a:lstStyle/>
          <a:p>
            <a:pPr algn="ctr"/>
            <a:r>
              <a:rPr lang="it-IT" sz="2800" b="1" dirty="0"/>
              <a:t>Dominio del problema</a:t>
            </a:r>
            <a:endParaRPr lang="en-GB" sz="2800" b="1" dirty="0"/>
          </a:p>
        </p:txBody>
      </p:sp>
      <p:sp>
        <p:nvSpPr>
          <p:cNvPr id="4" name="CasellaDiTesto 3">
            <a:extLst>
              <a:ext uri="{FF2B5EF4-FFF2-40B4-BE49-F238E27FC236}">
                <a16:creationId xmlns:a16="http://schemas.microsoft.com/office/drawing/2014/main" id="{96017F8C-9475-4D64-B768-896930D22F04}"/>
              </a:ext>
            </a:extLst>
          </p:cNvPr>
          <p:cNvSpPr txBox="1"/>
          <p:nvPr/>
        </p:nvSpPr>
        <p:spPr>
          <a:xfrm>
            <a:off x="328863" y="1588168"/>
            <a:ext cx="11654590" cy="3477875"/>
          </a:xfrm>
          <a:prstGeom prst="rect">
            <a:avLst/>
          </a:prstGeom>
          <a:noFill/>
        </p:spPr>
        <p:txBody>
          <a:bodyPr wrap="square" rtlCol="0">
            <a:spAutoFit/>
          </a:bodyPr>
          <a:lstStyle/>
          <a:p>
            <a:r>
              <a:rPr lang="it-IT" sz="2000" dirty="0"/>
              <a:t>Il calcio è uno di quegli sport che possono vantare uno tra i più alti tassi di appassionati in tutto il mondo. Per questo motivo, molti sono gli utenti alla ricerca di divise da collezionare, che siano della propria squadra preferita o di altre. Altrettanto elevato è il numero degli utenti alla ricerca di divise e scarpe da gioco al fine di poter essi stessi giocare e dar sfogo alla propria passione in prima persona.</a:t>
            </a:r>
          </a:p>
          <a:p>
            <a:r>
              <a:rPr lang="it-IT" sz="2000" dirty="0"/>
              <a:t>Ci sono davvero tanti tipi di siti che offrono la possibilità di acquistare prodotti inerenti al mondo del calcio, tuttavia l’obbiettivo di questo nuovo progetto, denominato e-Sport, è quello di fornire agli utenti un servizio che permetta loro</a:t>
            </a:r>
          </a:p>
          <a:p>
            <a:r>
              <a:rPr lang="it-IT" sz="2000" dirty="0"/>
              <a:t>di ottenere ad un prezzo ragionevole e vantaggioso prodotti inerenti al mondo della loro passione, nello specifico prodotti quali divise e scarpe da gioco.</a:t>
            </a:r>
          </a:p>
          <a:p>
            <a:r>
              <a:rPr lang="it-IT" sz="2000" dirty="0"/>
              <a:t>L’obbiettivo da raggiungere è quello di fornire un sito in cui l’utente possa disporre di un vasto catalogo, costantemente aggiornato, e da cui acquistare gli articoli che desidera.</a:t>
            </a:r>
            <a:endParaRPr lang="en-GB" sz="2000" dirty="0"/>
          </a:p>
        </p:txBody>
      </p:sp>
    </p:spTree>
    <p:extLst>
      <p:ext uri="{BB962C8B-B14F-4D97-AF65-F5344CB8AC3E}">
        <p14:creationId xmlns:p14="http://schemas.microsoft.com/office/powerpoint/2010/main" val="2933954244"/>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03228FFF-8D00-4FAB-8769-0A2C1167B124}"/>
              </a:ext>
            </a:extLst>
          </p:cNvPr>
          <p:cNvSpPr>
            <a:spLocks noGrp="1"/>
          </p:cNvSpPr>
          <p:nvPr>
            <p:ph type="sldNum" sz="quarter" idx="12"/>
          </p:nvPr>
        </p:nvSpPr>
        <p:spPr/>
        <p:txBody>
          <a:bodyPr/>
          <a:lstStyle/>
          <a:p>
            <a:fld id="{9AE1E04E-9DDC-4509-A9AF-69F37BD3ED02}" type="slidenum">
              <a:rPr lang="it-IT" smtClean="0"/>
              <a:t>30</a:t>
            </a:fld>
            <a:endParaRPr lang="it-IT"/>
          </a:p>
        </p:txBody>
      </p:sp>
      <p:sp>
        <p:nvSpPr>
          <p:cNvPr id="3" name="CasellaDiTesto 2">
            <a:extLst>
              <a:ext uri="{FF2B5EF4-FFF2-40B4-BE49-F238E27FC236}">
                <a16:creationId xmlns:a16="http://schemas.microsoft.com/office/drawing/2014/main" id="{560179F5-1B34-4F86-800A-4F7C65DD72BF}"/>
              </a:ext>
            </a:extLst>
          </p:cNvPr>
          <p:cNvSpPr txBox="1"/>
          <p:nvPr/>
        </p:nvSpPr>
        <p:spPr>
          <a:xfrm>
            <a:off x="3352800" y="692445"/>
            <a:ext cx="5486400" cy="461665"/>
          </a:xfrm>
          <a:prstGeom prst="rect">
            <a:avLst/>
          </a:prstGeom>
          <a:noFill/>
        </p:spPr>
        <p:txBody>
          <a:bodyPr wrap="square" rtlCol="0">
            <a:spAutoFit/>
          </a:bodyPr>
          <a:lstStyle/>
          <a:p>
            <a:pPr algn="ctr"/>
            <a:r>
              <a:rPr lang="it-IT" sz="2400" b="1" dirty="0"/>
              <a:t>Gestione Catalogo - Presentation Layer </a:t>
            </a:r>
          </a:p>
        </p:txBody>
      </p:sp>
      <p:sp>
        <p:nvSpPr>
          <p:cNvPr id="4" name="CasellaDiTesto 3">
            <a:extLst>
              <a:ext uri="{FF2B5EF4-FFF2-40B4-BE49-F238E27FC236}">
                <a16:creationId xmlns:a16="http://schemas.microsoft.com/office/drawing/2014/main" id="{FAAE8AC3-7B69-47CF-AA93-93F3FA9491A6}"/>
              </a:ext>
            </a:extLst>
          </p:cNvPr>
          <p:cNvSpPr txBox="1"/>
          <p:nvPr/>
        </p:nvSpPr>
        <p:spPr>
          <a:xfrm>
            <a:off x="301101" y="1481430"/>
            <a:ext cx="11052699" cy="2554545"/>
          </a:xfrm>
          <a:prstGeom prst="rect">
            <a:avLst/>
          </a:prstGeom>
          <a:noFill/>
        </p:spPr>
        <p:txBody>
          <a:bodyPr wrap="square" rtlCol="0">
            <a:spAutoFit/>
          </a:bodyPr>
          <a:lstStyle/>
          <a:p>
            <a:r>
              <a:rPr lang="it-IT" sz="2000" dirty="0"/>
              <a:t>Include tutti gli elementi dell’interfaccia grafica che offrono funzionalità riguardanti la gestione del catalogo. Comprende:</a:t>
            </a:r>
          </a:p>
          <a:p>
            <a:r>
              <a:rPr lang="it-IT" sz="2000" dirty="0"/>
              <a:t>• </a:t>
            </a:r>
            <a:r>
              <a:rPr lang="it-IT" sz="2000" dirty="0" err="1"/>
              <a:t>CatalogoGUI</a:t>
            </a:r>
            <a:endParaRPr lang="it-IT" sz="2000" dirty="0"/>
          </a:p>
          <a:p>
            <a:r>
              <a:rPr lang="it-IT" sz="2000" dirty="0"/>
              <a:t>• </a:t>
            </a:r>
            <a:r>
              <a:rPr lang="it-IT" sz="2000" dirty="0" err="1"/>
              <a:t>SchedaProdottoGUI</a:t>
            </a:r>
            <a:endParaRPr lang="it-IT" sz="2000" dirty="0"/>
          </a:p>
          <a:p>
            <a:r>
              <a:rPr lang="it-IT" sz="2000" dirty="0"/>
              <a:t>• </a:t>
            </a:r>
            <a:r>
              <a:rPr lang="it-IT" sz="2000" dirty="0" err="1"/>
              <a:t>AggiornaCatalogoGUI</a:t>
            </a:r>
            <a:endParaRPr lang="it-IT" sz="2000" dirty="0"/>
          </a:p>
          <a:p>
            <a:r>
              <a:rPr lang="it-IT" sz="2000" dirty="0"/>
              <a:t>• </a:t>
            </a:r>
            <a:r>
              <a:rPr lang="it-IT" sz="2000" dirty="0" err="1"/>
              <a:t>GestioneCatalogoGUI</a:t>
            </a:r>
            <a:endParaRPr lang="it-IT" sz="2000" dirty="0"/>
          </a:p>
          <a:p>
            <a:r>
              <a:rPr lang="it-IT" sz="2000" dirty="0"/>
              <a:t>• </a:t>
            </a:r>
            <a:r>
              <a:rPr lang="it-IT" sz="2000" dirty="0" err="1"/>
              <a:t>ConfermaRimozioneGUI</a:t>
            </a:r>
            <a:endParaRPr lang="it-IT" sz="2000" dirty="0"/>
          </a:p>
          <a:p>
            <a:r>
              <a:rPr lang="it-IT" sz="2000" dirty="0"/>
              <a:t>• </a:t>
            </a:r>
            <a:r>
              <a:rPr lang="it-IT" sz="2000" dirty="0" err="1"/>
              <a:t>ModificaProdottoGUI</a:t>
            </a:r>
            <a:endParaRPr lang="it-IT" sz="2000" dirty="0"/>
          </a:p>
        </p:txBody>
      </p:sp>
    </p:spTree>
    <p:extLst>
      <p:ext uri="{BB962C8B-B14F-4D97-AF65-F5344CB8AC3E}">
        <p14:creationId xmlns:p14="http://schemas.microsoft.com/office/powerpoint/2010/main" val="2905148940"/>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9BA285A4-77FA-40AA-BBAB-5A300C127281}"/>
              </a:ext>
            </a:extLst>
          </p:cNvPr>
          <p:cNvSpPr>
            <a:spLocks noGrp="1"/>
          </p:cNvSpPr>
          <p:nvPr>
            <p:ph type="sldNum" sz="quarter" idx="12"/>
          </p:nvPr>
        </p:nvSpPr>
        <p:spPr/>
        <p:txBody>
          <a:bodyPr/>
          <a:lstStyle/>
          <a:p>
            <a:fld id="{9AE1E04E-9DDC-4509-A9AF-69F37BD3ED02}" type="slidenum">
              <a:rPr lang="it-IT" smtClean="0"/>
              <a:t>31</a:t>
            </a:fld>
            <a:endParaRPr lang="it-IT"/>
          </a:p>
        </p:txBody>
      </p:sp>
      <p:sp>
        <p:nvSpPr>
          <p:cNvPr id="3" name="CasellaDiTesto 2">
            <a:extLst>
              <a:ext uri="{FF2B5EF4-FFF2-40B4-BE49-F238E27FC236}">
                <a16:creationId xmlns:a16="http://schemas.microsoft.com/office/drawing/2014/main" id="{9F0AB3B9-AB55-404E-BD5B-87EA9A971038}"/>
              </a:ext>
            </a:extLst>
          </p:cNvPr>
          <p:cNvSpPr txBox="1"/>
          <p:nvPr/>
        </p:nvSpPr>
        <p:spPr>
          <a:xfrm>
            <a:off x="3539601" y="719092"/>
            <a:ext cx="5112798" cy="461665"/>
          </a:xfrm>
          <a:prstGeom prst="rect">
            <a:avLst/>
          </a:prstGeom>
          <a:noFill/>
        </p:spPr>
        <p:txBody>
          <a:bodyPr wrap="square" rtlCol="0">
            <a:spAutoFit/>
          </a:bodyPr>
          <a:lstStyle/>
          <a:p>
            <a:pPr algn="ctr"/>
            <a:r>
              <a:rPr lang="it-IT" sz="2400" b="1" dirty="0"/>
              <a:t>Gestione Catalogo - Application Layer </a:t>
            </a:r>
          </a:p>
        </p:txBody>
      </p:sp>
      <p:sp>
        <p:nvSpPr>
          <p:cNvPr id="4" name="CasellaDiTesto 3">
            <a:extLst>
              <a:ext uri="{FF2B5EF4-FFF2-40B4-BE49-F238E27FC236}">
                <a16:creationId xmlns:a16="http://schemas.microsoft.com/office/drawing/2014/main" id="{B1947D16-3B7C-4AC0-B421-CAD09B17CE30}"/>
              </a:ext>
            </a:extLst>
          </p:cNvPr>
          <p:cNvSpPr txBox="1"/>
          <p:nvPr/>
        </p:nvSpPr>
        <p:spPr>
          <a:xfrm>
            <a:off x="470516" y="1180757"/>
            <a:ext cx="11052700" cy="2862322"/>
          </a:xfrm>
          <a:prstGeom prst="rect">
            <a:avLst/>
          </a:prstGeom>
          <a:noFill/>
        </p:spPr>
        <p:txBody>
          <a:bodyPr wrap="square" rtlCol="0">
            <a:spAutoFit/>
          </a:bodyPr>
          <a:lstStyle/>
          <a:p>
            <a:r>
              <a:rPr lang="it-IT" sz="2000" dirty="0"/>
              <a:t>• </a:t>
            </a:r>
            <a:r>
              <a:rPr lang="it-IT" sz="2000" dirty="0" err="1"/>
              <a:t>VisualizzaCatalogo</a:t>
            </a:r>
            <a:r>
              <a:rPr lang="it-IT" sz="2000" dirty="0"/>
              <a:t>(): operazione per visualizzare il catalogo</a:t>
            </a:r>
          </a:p>
          <a:p>
            <a:r>
              <a:rPr lang="it-IT" sz="2000" dirty="0"/>
              <a:t>• </a:t>
            </a:r>
            <a:r>
              <a:rPr lang="it-IT" sz="2000" dirty="0" err="1"/>
              <a:t>OrdinaCatalogo</a:t>
            </a:r>
            <a:r>
              <a:rPr lang="it-IT" sz="2000" dirty="0"/>
              <a:t>(): operazione per ordinare il catalogo</a:t>
            </a:r>
          </a:p>
          <a:p>
            <a:r>
              <a:rPr lang="it-IT" sz="2000" dirty="0"/>
              <a:t>• </a:t>
            </a:r>
            <a:r>
              <a:rPr lang="it-IT" sz="2000" dirty="0" err="1"/>
              <a:t>FiltraCatalogo</a:t>
            </a:r>
            <a:r>
              <a:rPr lang="it-IT" sz="2000" dirty="0"/>
              <a:t>(): operazione per filtrare il catalogo</a:t>
            </a:r>
          </a:p>
          <a:p>
            <a:r>
              <a:rPr lang="it-IT" sz="2000" dirty="0"/>
              <a:t>• </a:t>
            </a:r>
            <a:r>
              <a:rPr lang="it-IT" sz="2000" dirty="0" err="1"/>
              <a:t>VisualizzaSchedaProdotto</a:t>
            </a:r>
            <a:r>
              <a:rPr lang="it-IT" sz="2000" dirty="0"/>
              <a:t>(): operazione per visualizzare la scheda del prodotto</a:t>
            </a:r>
          </a:p>
          <a:p>
            <a:r>
              <a:rPr lang="it-IT" sz="2000" dirty="0"/>
              <a:t>• </a:t>
            </a:r>
            <a:r>
              <a:rPr lang="it-IT" sz="2000" dirty="0" err="1"/>
              <a:t>AddProdotto</a:t>
            </a:r>
            <a:r>
              <a:rPr lang="it-IT" sz="2000" dirty="0"/>
              <a:t>(): operazione per aggiungere un prodotto al catalogo</a:t>
            </a:r>
          </a:p>
          <a:p>
            <a:r>
              <a:rPr lang="it-IT" sz="2000" dirty="0"/>
              <a:t>• </a:t>
            </a:r>
            <a:r>
              <a:rPr lang="it-IT" sz="2000" dirty="0" err="1"/>
              <a:t>RemoveProdotto</a:t>
            </a:r>
            <a:r>
              <a:rPr lang="it-IT" sz="2000" dirty="0"/>
              <a:t>(): operazione per rimuovere un prodotto dal catalogo</a:t>
            </a:r>
          </a:p>
          <a:p>
            <a:r>
              <a:rPr lang="it-IT" sz="2000" dirty="0"/>
              <a:t>• </a:t>
            </a:r>
            <a:r>
              <a:rPr lang="it-IT" sz="2000" dirty="0" err="1"/>
              <a:t>ConfermaRimozione</a:t>
            </a:r>
            <a:r>
              <a:rPr lang="it-IT" sz="2000" dirty="0"/>
              <a:t>(): operazione per confermare la rimozione del prodotto dal catalogo</a:t>
            </a:r>
          </a:p>
          <a:p>
            <a:r>
              <a:rPr lang="it-IT" sz="2000" dirty="0"/>
              <a:t>• </a:t>
            </a:r>
            <a:r>
              <a:rPr lang="it-IT" sz="2000" dirty="0" err="1"/>
              <a:t>ModificaProdotto</a:t>
            </a:r>
            <a:r>
              <a:rPr lang="it-IT" sz="2000" dirty="0"/>
              <a:t>(): operazione per modificare un prodotto nel catalogo</a:t>
            </a:r>
          </a:p>
          <a:p>
            <a:r>
              <a:rPr lang="it-IT" sz="2000" dirty="0"/>
              <a:t>• Ricerca(): operazione per cercare prodotti nel catalogo</a:t>
            </a:r>
          </a:p>
        </p:txBody>
      </p:sp>
      <p:sp>
        <p:nvSpPr>
          <p:cNvPr id="5" name="CasellaDiTesto 4">
            <a:extLst>
              <a:ext uri="{FF2B5EF4-FFF2-40B4-BE49-F238E27FC236}">
                <a16:creationId xmlns:a16="http://schemas.microsoft.com/office/drawing/2014/main" id="{A3FF5AF8-7C53-49AD-8D73-7D73FE7D00B6}"/>
              </a:ext>
            </a:extLst>
          </p:cNvPr>
          <p:cNvSpPr txBox="1"/>
          <p:nvPr/>
        </p:nvSpPr>
        <p:spPr>
          <a:xfrm>
            <a:off x="2978458" y="4304689"/>
            <a:ext cx="6036815" cy="400110"/>
          </a:xfrm>
          <a:prstGeom prst="rect">
            <a:avLst/>
          </a:prstGeom>
          <a:noFill/>
        </p:spPr>
        <p:txBody>
          <a:bodyPr wrap="square" rtlCol="0">
            <a:spAutoFit/>
          </a:bodyPr>
          <a:lstStyle/>
          <a:p>
            <a:pPr algn="ctr"/>
            <a:r>
              <a:rPr lang="it-IT" sz="2000" b="1" dirty="0"/>
              <a:t>Gestione Catalogo - Data Layer </a:t>
            </a:r>
          </a:p>
        </p:txBody>
      </p:sp>
      <p:sp>
        <p:nvSpPr>
          <p:cNvPr id="6" name="CasellaDiTesto 5">
            <a:extLst>
              <a:ext uri="{FF2B5EF4-FFF2-40B4-BE49-F238E27FC236}">
                <a16:creationId xmlns:a16="http://schemas.microsoft.com/office/drawing/2014/main" id="{907CF137-AB44-4828-876F-9DE37F092FA1}"/>
              </a:ext>
            </a:extLst>
          </p:cNvPr>
          <p:cNvSpPr txBox="1"/>
          <p:nvPr/>
        </p:nvSpPr>
        <p:spPr>
          <a:xfrm>
            <a:off x="470516" y="4704799"/>
            <a:ext cx="11274641" cy="707886"/>
          </a:xfrm>
          <a:prstGeom prst="rect">
            <a:avLst/>
          </a:prstGeom>
          <a:noFill/>
        </p:spPr>
        <p:txBody>
          <a:bodyPr wrap="square" rtlCol="0">
            <a:spAutoFit/>
          </a:bodyPr>
          <a:lstStyle/>
          <a:p>
            <a:r>
              <a:rPr lang="it-IT" sz="2000" dirty="0"/>
              <a:t>Si occupa di rendere reperibili i dati, presenti all’interno del database, relativi ai prodotti per la gestione del catalogo. </a:t>
            </a:r>
          </a:p>
        </p:txBody>
      </p:sp>
    </p:spTree>
    <p:extLst>
      <p:ext uri="{BB962C8B-B14F-4D97-AF65-F5344CB8AC3E}">
        <p14:creationId xmlns:p14="http://schemas.microsoft.com/office/powerpoint/2010/main" val="269234059"/>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9A2B3B15-EB37-499B-9EC6-CAECA181438C}"/>
              </a:ext>
            </a:extLst>
          </p:cNvPr>
          <p:cNvSpPr>
            <a:spLocks noGrp="1"/>
          </p:cNvSpPr>
          <p:nvPr>
            <p:ph type="sldNum" sz="quarter" idx="12"/>
          </p:nvPr>
        </p:nvSpPr>
        <p:spPr/>
        <p:txBody>
          <a:bodyPr/>
          <a:lstStyle/>
          <a:p>
            <a:fld id="{9AE1E04E-9DDC-4509-A9AF-69F37BD3ED02}" type="slidenum">
              <a:rPr lang="it-IT" smtClean="0"/>
              <a:t>32</a:t>
            </a:fld>
            <a:endParaRPr lang="it-IT"/>
          </a:p>
        </p:txBody>
      </p:sp>
      <p:sp>
        <p:nvSpPr>
          <p:cNvPr id="3" name="CasellaDiTesto 2">
            <a:extLst>
              <a:ext uri="{FF2B5EF4-FFF2-40B4-BE49-F238E27FC236}">
                <a16:creationId xmlns:a16="http://schemas.microsoft.com/office/drawing/2014/main" id="{23DA99C9-3C8F-4524-878A-390CA825DC3C}"/>
              </a:ext>
            </a:extLst>
          </p:cNvPr>
          <p:cNvSpPr txBox="1"/>
          <p:nvPr/>
        </p:nvSpPr>
        <p:spPr>
          <a:xfrm>
            <a:off x="2997693" y="754602"/>
            <a:ext cx="6196614" cy="461665"/>
          </a:xfrm>
          <a:prstGeom prst="rect">
            <a:avLst/>
          </a:prstGeom>
          <a:noFill/>
        </p:spPr>
        <p:txBody>
          <a:bodyPr wrap="square" rtlCol="0">
            <a:spAutoFit/>
          </a:bodyPr>
          <a:lstStyle/>
          <a:p>
            <a:pPr algn="ctr"/>
            <a:r>
              <a:rPr lang="it-IT" sz="2400" b="1" dirty="0"/>
              <a:t>Gestione carrello</a:t>
            </a:r>
          </a:p>
        </p:txBody>
      </p:sp>
      <p:sp>
        <p:nvSpPr>
          <p:cNvPr id="4" name="CasellaDiTesto 3">
            <a:extLst>
              <a:ext uri="{FF2B5EF4-FFF2-40B4-BE49-F238E27FC236}">
                <a16:creationId xmlns:a16="http://schemas.microsoft.com/office/drawing/2014/main" id="{C1756C57-6516-4686-B4F1-7A297AC5F34A}"/>
              </a:ext>
            </a:extLst>
          </p:cNvPr>
          <p:cNvSpPr txBox="1"/>
          <p:nvPr/>
        </p:nvSpPr>
        <p:spPr>
          <a:xfrm>
            <a:off x="354367" y="1367161"/>
            <a:ext cx="10999433" cy="1938992"/>
          </a:xfrm>
          <a:prstGeom prst="rect">
            <a:avLst/>
          </a:prstGeom>
          <a:noFill/>
        </p:spPr>
        <p:txBody>
          <a:bodyPr wrap="square" rtlCol="0">
            <a:spAutoFit/>
          </a:bodyPr>
          <a:lstStyle/>
          <a:p>
            <a:r>
              <a:rPr lang="it-IT" sz="2000" dirty="0"/>
              <a:t>Questo sottosistema si occupa della gestione del carrello, in particolare fornisce le funzioni di:</a:t>
            </a:r>
          </a:p>
          <a:p>
            <a:pPr lvl="1"/>
            <a:r>
              <a:rPr lang="it-IT" sz="2000" dirty="0"/>
              <a:t>• Visualizzazione del carrello</a:t>
            </a:r>
          </a:p>
          <a:p>
            <a:pPr lvl="1"/>
            <a:r>
              <a:rPr lang="it-IT" sz="2000" dirty="0"/>
              <a:t>• Aggiunta prodotto al carrello</a:t>
            </a:r>
          </a:p>
          <a:p>
            <a:pPr lvl="1"/>
            <a:r>
              <a:rPr lang="it-IT" sz="2000" dirty="0"/>
              <a:t>• Rimozione prodotto dal carrello</a:t>
            </a:r>
          </a:p>
          <a:p>
            <a:pPr lvl="1"/>
            <a:r>
              <a:rPr lang="it-IT" sz="2000" dirty="0"/>
              <a:t>• Modificare la quantità di un prodotto nel carrello</a:t>
            </a:r>
          </a:p>
          <a:p>
            <a:pPr lvl="1"/>
            <a:r>
              <a:rPr lang="it-IT" sz="2000" dirty="0"/>
              <a:t>• Svuota carrello</a:t>
            </a:r>
          </a:p>
        </p:txBody>
      </p:sp>
    </p:spTree>
    <p:extLst>
      <p:ext uri="{BB962C8B-B14F-4D97-AF65-F5344CB8AC3E}">
        <p14:creationId xmlns:p14="http://schemas.microsoft.com/office/powerpoint/2010/main" val="216489799"/>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C697C228-8716-46BD-8D35-3A53826BE8E1}"/>
              </a:ext>
            </a:extLst>
          </p:cNvPr>
          <p:cNvSpPr>
            <a:spLocks noGrp="1"/>
          </p:cNvSpPr>
          <p:nvPr>
            <p:ph type="sldNum" sz="quarter" idx="12"/>
          </p:nvPr>
        </p:nvSpPr>
        <p:spPr/>
        <p:txBody>
          <a:bodyPr/>
          <a:lstStyle/>
          <a:p>
            <a:fld id="{9AE1E04E-9DDC-4509-A9AF-69F37BD3ED02}" type="slidenum">
              <a:rPr lang="it-IT" smtClean="0"/>
              <a:t>33</a:t>
            </a:fld>
            <a:endParaRPr lang="it-IT"/>
          </a:p>
        </p:txBody>
      </p:sp>
      <p:sp>
        <p:nvSpPr>
          <p:cNvPr id="3" name="CasellaDiTesto 2">
            <a:extLst>
              <a:ext uri="{FF2B5EF4-FFF2-40B4-BE49-F238E27FC236}">
                <a16:creationId xmlns:a16="http://schemas.microsoft.com/office/drawing/2014/main" id="{8CD77545-0C9E-4B4F-9A1D-CBCE82544703}"/>
              </a:ext>
            </a:extLst>
          </p:cNvPr>
          <p:cNvSpPr txBox="1"/>
          <p:nvPr/>
        </p:nvSpPr>
        <p:spPr>
          <a:xfrm>
            <a:off x="307759" y="923278"/>
            <a:ext cx="11576481" cy="5016758"/>
          </a:xfrm>
          <a:prstGeom prst="rect">
            <a:avLst/>
          </a:prstGeom>
          <a:noFill/>
        </p:spPr>
        <p:txBody>
          <a:bodyPr wrap="square" rtlCol="0">
            <a:spAutoFit/>
          </a:bodyPr>
          <a:lstStyle/>
          <a:p>
            <a:pPr algn="ctr"/>
            <a:r>
              <a:rPr lang="it-IT" sz="2400" b="1" dirty="0"/>
              <a:t>Gestione Carrello - Presentation Layer</a:t>
            </a:r>
          </a:p>
          <a:p>
            <a:r>
              <a:rPr lang="it-IT" dirty="0"/>
              <a:t>Include tutti gli elementi dell’interfaccia grafica che offrono funzionalità riguardanti la gestione del carrello.</a:t>
            </a:r>
          </a:p>
          <a:p>
            <a:r>
              <a:rPr lang="it-IT" dirty="0"/>
              <a:t>Comprende:</a:t>
            </a:r>
          </a:p>
          <a:p>
            <a:pPr lvl="1"/>
            <a:r>
              <a:rPr lang="it-IT" dirty="0"/>
              <a:t>• </a:t>
            </a:r>
            <a:r>
              <a:rPr lang="it-IT" dirty="0" err="1"/>
              <a:t>CarrelloGUI</a:t>
            </a:r>
            <a:endParaRPr lang="it-IT" dirty="0"/>
          </a:p>
          <a:p>
            <a:pPr lvl="1"/>
            <a:endParaRPr lang="it-IT" dirty="0"/>
          </a:p>
          <a:p>
            <a:endParaRPr lang="it-IT" dirty="0"/>
          </a:p>
          <a:p>
            <a:pPr algn="ctr"/>
            <a:r>
              <a:rPr lang="it-IT" sz="2400" b="1" dirty="0"/>
              <a:t>Gestione Carrello - Application Layer</a:t>
            </a:r>
          </a:p>
          <a:p>
            <a:r>
              <a:rPr lang="it-IT" sz="2000" dirty="0"/>
              <a:t>• </a:t>
            </a:r>
            <a:r>
              <a:rPr lang="it-IT" sz="2000" dirty="0" err="1"/>
              <a:t>VisualizzaCarrello</a:t>
            </a:r>
            <a:r>
              <a:rPr lang="it-IT" sz="2000" dirty="0"/>
              <a:t>(): operazione per visualizzare il carrello</a:t>
            </a:r>
          </a:p>
          <a:p>
            <a:r>
              <a:rPr lang="it-IT" sz="2000" dirty="0"/>
              <a:t>• </a:t>
            </a:r>
            <a:r>
              <a:rPr lang="it-IT" sz="2000" dirty="0" err="1"/>
              <a:t>AddProdottoCarrello</a:t>
            </a:r>
            <a:r>
              <a:rPr lang="it-IT" sz="2000" dirty="0"/>
              <a:t>(): operazione per aggiungere un prodotto al carrello</a:t>
            </a:r>
          </a:p>
          <a:p>
            <a:r>
              <a:rPr lang="it-IT" sz="2000" dirty="0"/>
              <a:t>• </a:t>
            </a:r>
            <a:r>
              <a:rPr lang="it-IT" sz="2000" dirty="0" err="1"/>
              <a:t>RemoveProdottoCarrello</a:t>
            </a:r>
            <a:r>
              <a:rPr lang="it-IT" sz="2000" dirty="0"/>
              <a:t>(): operazione per rimuovere un prodotto dal carrello</a:t>
            </a:r>
          </a:p>
          <a:p>
            <a:r>
              <a:rPr lang="it-IT" sz="2000" dirty="0"/>
              <a:t>• </a:t>
            </a:r>
            <a:r>
              <a:rPr lang="it-IT" sz="2000" dirty="0" err="1"/>
              <a:t>ModificaQt</a:t>
            </a:r>
            <a:r>
              <a:rPr lang="it-IT" sz="2000" dirty="0"/>
              <a:t>(): operazione per modificare la quantità di un prodotto aggiunto al carrello</a:t>
            </a:r>
          </a:p>
          <a:p>
            <a:r>
              <a:rPr lang="it-IT" sz="2000" dirty="0"/>
              <a:t>• </a:t>
            </a:r>
            <a:r>
              <a:rPr lang="it-IT" sz="2000" dirty="0" err="1"/>
              <a:t>SvuotaCarrello</a:t>
            </a:r>
            <a:r>
              <a:rPr lang="it-IT" sz="2000" dirty="0"/>
              <a:t>(): operazione per svuotare il carrello</a:t>
            </a:r>
          </a:p>
          <a:p>
            <a:endParaRPr lang="it-IT" sz="2000" dirty="0"/>
          </a:p>
          <a:p>
            <a:endParaRPr lang="it-IT" dirty="0"/>
          </a:p>
          <a:p>
            <a:pPr algn="ctr"/>
            <a:r>
              <a:rPr lang="it-IT" sz="2400" b="1" dirty="0"/>
              <a:t>Gestione Carrello - Data Layer</a:t>
            </a:r>
          </a:p>
          <a:p>
            <a:r>
              <a:rPr lang="it-IT" sz="2000" dirty="0"/>
              <a:t>Si occupa di rendere reperibili i dati, presenti all’interno del database, relativi alla gestione del carrello.</a:t>
            </a:r>
          </a:p>
        </p:txBody>
      </p:sp>
    </p:spTree>
    <p:extLst>
      <p:ext uri="{BB962C8B-B14F-4D97-AF65-F5344CB8AC3E}">
        <p14:creationId xmlns:p14="http://schemas.microsoft.com/office/powerpoint/2010/main" val="2910273771"/>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descr="Immagine che contiene screenshot&#10;&#10;Descrizione generata automaticamente">
            <a:extLst>
              <a:ext uri="{FF2B5EF4-FFF2-40B4-BE49-F238E27FC236}">
                <a16:creationId xmlns:a16="http://schemas.microsoft.com/office/drawing/2014/main" id="{D88B48A5-08B7-4892-9FD0-05ED2A1409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4684" y="1054704"/>
            <a:ext cx="10482632" cy="4960341"/>
          </a:xfrm>
          <a:prstGeom prst="rect">
            <a:avLst/>
          </a:prstGeom>
        </p:spPr>
      </p:pic>
      <p:sp>
        <p:nvSpPr>
          <p:cNvPr id="4" name="CasellaDiTesto 3">
            <a:extLst>
              <a:ext uri="{FF2B5EF4-FFF2-40B4-BE49-F238E27FC236}">
                <a16:creationId xmlns:a16="http://schemas.microsoft.com/office/drawing/2014/main" id="{15754FD7-EA15-4AB1-9EBB-D97338303592}"/>
              </a:ext>
            </a:extLst>
          </p:cNvPr>
          <p:cNvSpPr txBox="1"/>
          <p:nvPr/>
        </p:nvSpPr>
        <p:spPr>
          <a:xfrm>
            <a:off x="2926672" y="593039"/>
            <a:ext cx="6338656" cy="461665"/>
          </a:xfrm>
          <a:prstGeom prst="rect">
            <a:avLst/>
          </a:prstGeom>
          <a:noFill/>
        </p:spPr>
        <p:txBody>
          <a:bodyPr wrap="square" rtlCol="0">
            <a:spAutoFit/>
          </a:bodyPr>
          <a:lstStyle/>
          <a:p>
            <a:pPr algn="ctr"/>
            <a:r>
              <a:rPr lang="it-IT" sz="2400" b="1" dirty="0"/>
              <a:t>Class Diagram</a:t>
            </a:r>
            <a:endParaRPr lang="it-IT" sz="2400" dirty="0"/>
          </a:p>
        </p:txBody>
      </p:sp>
      <p:sp>
        <p:nvSpPr>
          <p:cNvPr id="2" name="Segnaposto numero diapositiva 1">
            <a:extLst>
              <a:ext uri="{FF2B5EF4-FFF2-40B4-BE49-F238E27FC236}">
                <a16:creationId xmlns:a16="http://schemas.microsoft.com/office/drawing/2014/main" id="{A3334DBA-F846-401E-9FF3-3A14CD907900}"/>
              </a:ext>
            </a:extLst>
          </p:cNvPr>
          <p:cNvSpPr>
            <a:spLocks noGrp="1"/>
          </p:cNvSpPr>
          <p:nvPr>
            <p:ph type="sldNum" sz="quarter" idx="12"/>
          </p:nvPr>
        </p:nvSpPr>
        <p:spPr/>
        <p:txBody>
          <a:bodyPr>
            <a:normAutofit/>
          </a:bodyPr>
          <a:lstStyle/>
          <a:p>
            <a:fld id="{9AE1E04E-9DDC-4509-A9AF-69F37BD3ED02}" type="slidenum">
              <a:rPr lang="it-IT" smtClean="0"/>
              <a:t>34</a:t>
            </a:fld>
            <a:endParaRPr lang="it-IT"/>
          </a:p>
        </p:txBody>
      </p:sp>
    </p:spTree>
    <p:extLst>
      <p:ext uri="{BB962C8B-B14F-4D97-AF65-F5344CB8AC3E}">
        <p14:creationId xmlns:p14="http://schemas.microsoft.com/office/powerpoint/2010/main" val="2841622687"/>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1D3A62BD-D995-46B7-B3F6-6FB9BF442D72}"/>
              </a:ext>
            </a:extLst>
          </p:cNvPr>
          <p:cNvSpPr txBox="1"/>
          <p:nvPr/>
        </p:nvSpPr>
        <p:spPr>
          <a:xfrm>
            <a:off x="2598197" y="647192"/>
            <a:ext cx="6995604" cy="461665"/>
          </a:xfrm>
          <a:prstGeom prst="rect">
            <a:avLst/>
          </a:prstGeom>
          <a:noFill/>
        </p:spPr>
        <p:txBody>
          <a:bodyPr wrap="square" rtlCol="0">
            <a:spAutoFit/>
          </a:bodyPr>
          <a:lstStyle/>
          <a:p>
            <a:pPr algn="ctr"/>
            <a:r>
              <a:rPr lang="it-IT" sz="2400" b="1" dirty="0"/>
              <a:t>Modello logico</a:t>
            </a:r>
          </a:p>
        </p:txBody>
      </p:sp>
      <p:pic>
        <p:nvPicPr>
          <p:cNvPr id="4" name="Immagine 3" descr="Immagine che contiene mappa&#10;&#10;Descrizione generata automaticamente">
            <a:extLst>
              <a:ext uri="{FF2B5EF4-FFF2-40B4-BE49-F238E27FC236}">
                <a16:creationId xmlns:a16="http://schemas.microsoft.com/office/drawing/2014/main" id="{29240232-4AFE-48F5-9CF7-9B7F12EC02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5878" y="1188960"/>
            <a:ext cx="5520241" cy="4791015"/>
          </a:xfrm>
          <a:prstGeom prst="rect">
            <a:avLst/>
          </a:prstGeom>
        </p:spPr>
      </p:pic>
      <p:sp>
        <p:nvSpPr>
          <p:cNvPr id="3" name="Segnaposto numero diapositiva 2">
            <a:extLst>
              <a:ext uri="{FF2B5EF4-FFF2-40B4-BE49-F238E27FC236}">
                <a16:creationId xmlns:a16="http://schemas.microsoft.com/office/drawing/2014/main" id="{D8B2A7B5-539A-4847-A49B-3BD2742E6A91}"/>
              </a:ext>
            </a:extLst>
          </p:cNvPr>
          <p:cNvSpPr>
            <a:spLocks noGrp="1"/>
          </p:cNvSpPr>
          <p:nvPr>
            <p:ph type="sldNum" sz="quarter" idx="12"/>
          </p:nvPr>
        </p:nvSpPr>
        <p:spPr/>
        <p:txBody>
          <a:bodyPr>
            <a:normAutofit/>
          </a:bodyPr>
          <a:lstStyle/>
          <a:p>
            <a:fld id="{9AE1E04E-9DDC-4509-A9AF-69F37BD3ED02}" type="slidenum">
              <a:rPr lang="it-IT" smtClean="0"/>
              <a:t>35</a:t>
            </a:fld>
            <a:endParaRPr lang="it-IT"/>
          </a:p>
        </p:txBody>
      </p:sp>
    </p:spTree>
    <p:extLst>
      <p:ext uri="{BB962C8B-B14F-4D97-AF65-F5344CB8AC3E}">
        <p14:creationId xmlns:p14="http://schemas.microsoft.com/office/powerpoint/2010/main" val="1217276427"/>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9E5FF41-5432-404B-8361-70A15B8B3CF7}"/>
              </a:ext>
            </a:extLst>
          </p:cNvPr>
          <p:cNvSpPr txBox="1"/>
          <p:nvPr/>
        </p:nvSpPr>
        <p:spPr>
          <a:xfrm>
            <a:off x="284086" y="816283"/>
            <a:ext cx="9472473" cy="461665"/>
          </a:xfrm>
          <a:prstGeom prst="rect">
            <a:avLst/>
          </a:prstGeom>
          <a:noFill/>
        </p:spPr>
        <p:txBody>
          <a:bodyPr wrap="square" rtlCol="0">
            <a:spAutoFit/>
          </a:bodyPr>
          <a:lstStyle/>
          <a:p>
            <a:r>
              <a:rPr lang="it-IT" sz="2400" b="1" dirty="0"/>
              <a:t>Esempio rappresentazione tabella: Prodotto</a:t>
            </a:r>
          </a:p>
        </p:txBody>
      </p:sp>
      <p:pic>
        <p:nvPicPr>
          <p:cNvPr id="5" name="Immagine 4" descr="Immagine che contiene screenshot&#10;&#10;Descrizione generata automaticamente">
            <a:extLst>
              <a:ext uri="{FF2B5EF4-FFF2-40B4-BE49-F238E27FC236}">
                <a16:creationId xmlns:a16="http://schemas.microsoft.com/office/drawing/2014/main" id="{7DEB16CA-2837-4DEA-950D-502FEAA35E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086" y="1606838"/>
            <a:ext cx="7725853" cy="2934109"/>
          </a:xfrm>
          <a:prstGeom prst="rect">
            <a:avLst/>
          </a:prstGeom>
        </p:spPr>
      </p:pic>
      <p:sp>
        <p:nvSpPr>
          <p:cNvPr id="3" name="Segnaposto numero diapositiva 2">
            <a:extLst>
              <a:ext uri="{FF2B5EF4-FFF2-40B4-BE49-F238E27FC236}">
                <a16:creationId xmlns:a16="http://schemas.microsoft.com/office/drawing/2014/main" id="{441C77B2-42A7-4BC4-B5EC-E521EE3BDD4D}"/>
              </a:ext>
            </a:extLst>
          </p:cNvPr>
          <p:cNvSpPr>
            <a:spLocks noGrp="1"/>
          </p:cNvSpPr>
          <p:nvPr>
            <p:ph type="sldNum" sz="quarter" idx="12"/>
          </p:nvPr>
        </p:nvSpPr>
        <p:spPr/>
        <p:txBody>
          <a:bodyPr>
            <a:normAutofit/>
          </a:bodyPr>
          <a:lstStyle/>
          <a:p>
            <a:fld id="{9AE1E04E-9DDC-4509-A9AF-69F37BD3ED02}" type="slidenum">
              <a:rPr lang="it-IT" smtClean="0"/>
              <a:t>36</a:t>
            </a:fld>
            <a:endParaRPr lang="it-IT"/>
          </a:p>
        </p:txBody>
      </p:sp>
    </p:spTree>
    <p:extLst>
      <p:ext uri="{BB962C8B-B14F-4D97-AF65-F5344CB8AC3E}">
        <p14:creationId xmlns:p14="http://schemas.microsoft.com/office/powerpoint/2010/main" val="1444322676"/>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9E5FF41-5432-404B-8361-70A15B8B3CF7}"/>
              </a:ext>
            </a:extLst>
          </p:cNvPr>
          <p:cNvSpPr txBox="1"/>
          <p:nvPr/>
        </p:nvSpPr>
        <p:spPr>
          <a:xfrm>
            <a:off x="284086" y="745261"/>
            <a:ext cx="9472473" cy="461665"/>
          </a:xfrm>
          <a:prstGeom prst="rect">
            <a:avLst/>
          </a:prstGeom>
          <a:noFill/>
        </p:spPr>
        <p:txBody>
          <a:bodyPr wrap="square" rtlCol="0">
            <a:spAutoFit/>
          </a:bodyPr>
          <a:lstStyle/>
          <a:p>
            <a:r>
              <a:rPr lang="it-IT" sz="2400" b="1" dirty="0"/>
              <a:t>Esempio rappresentazione tabella: Utente</a:t>
            </a:r>
          </a:p>
        </p:txBody>
      </p:sp>
      <p:sp>
        <p:nvSpPr>
          <p:cNvPr id="3" name="Segnaposto numero diapositiva 2">
            <a:extLst>
              <a:ext uri="{FF2B5EF4-FFF2-40B4-BE49-F238E27FC236}">
                <a16:creationId xmlns:a16="http://schemas.microsoft.com/office/drawing/2014/main" id="{441C77B2-42A7-4BC4-B5EC-E521EE3BDD4D}"/>
              </a:ext>
            </a:extLst>
          </p:cNvPr>
          <p:cNvSpPr>
            <a:spLocks noGrp="1"/>
          </p:cNvSpPr>
          <p:nvPr>
            <p:ph type="sldNum" sz="quarter" idx="12"/>
          </p:nvPr>
        </p:nvSpPr>
        <p:spPr/>
        <p:txBody>
          <a:bodyPr>
            <a:normAutofit/>
          </a:bodyPr>
          <a:lstStyle/>
          <a:p>
            <a:fld id="{9AE1E04E-9DDC-4509-A9AF-69F37BD3ED02}" type="slidenum">
              <a:rPr lang="it-IT" smtClean="0"/>
              <a:t>37</a:t>
            </a:fld>
            <a:endParaRPr lang="it-IT"/>
          </a:p>
        </p:txBody>
      </p:sp>
      <p:pic>
        <p:nvPicPr>
          <p:cNvPr id="6" name="Immagine 5" descr="Immagine che contiene screenshot&#10;&#10;Descrizione generata automaticamente">
            <a:extLst>
              <a:ext uri="{FF2B5EF4-FFF2-40B4-BE49-F238E27FC236}">
                <a16:creationId xmlns:a16="http://schemas.microsoft.com/office/drawing/2014/main" id="{EDB3444F-4908-43D5-8D97-5BDACFE090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012" y="1480809"/>
            <a:ext cx="7887801" cy="2724530"/>
          </a:xfrm>
          <a:prstGeom prst="rect">
            <a:avLst/>
          </a:prstGeom>
        </p:spPr>
      </p:pic>
    </p:spTree>
    <p:extLst>
      <p:ext uri="{BB962C8B-B14F-4D97-AF65-F5344CB8AC3E}">
        <p14:creationId xmlns:p14="http://schemas.microsoft.com/office/powerpoint/2010/main" val="786876522"/>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58C95BC-D362-4A12-8CBB-A70F7E229B74}"/>
              </a:ext>
            </a:extLst>
          </p:cNvPr>
          <p:cNvSpPr txBox="1"/>
          <p:nvPr/>
        </p:nvSpPr>
        <p:spPr>
          <a:xfrm>
            <a:off x="3188561" y="612507"/>
            <a:ext cx="5814874" cy="461665"/>
          </a:xfrm>
          <a:prstGeom prst="rect">
            <a:avLst/>
          </a:prstGeom>
          <a:noFill/>
        </p:spPr>
        <p:txBody>
          <a:bodyPr wrap="square" rtlCol="0">
            <a:spAutoFit/>
          </a:bodyPr>
          <a:lstStyle/>
          <a:p>
            <a:pPr algn="ctr"/>
            <a:r>
              <a:rPr lang="it-IT" sz="2400" b="1" dirty="0"/>
              <a:t>Gestione degli accessi</a:t>
            </a:r>
          </a:p>
        </p:txBody>
      </p:sp>
      <p:pic>
        <p:nvPicPr>
          <p:cNvPr id="4" name="Immagine 3" descr="Immagine che contiene testo, nero, tavolo, persone&#10;&#10;Descrizione generata automaticamente">
            <a:extLst>
              <a:ext uri="{FF2B5EF4-FFF2-40B4-BE49-F238E27FC236}">
                <a16:creationId xmlns:a16="http://schemas.microsoft.com/office/drawing/2014/main" id="{50E79ED8-76FF-4145-92AF-0D7BCC52F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0059" y="1074172"/>
            <a:ext cx="5171877" cy="2084093"/>
          </a:xfrm>
          <a:prstGeom prst="rect">
            <a:avLst/>
          </a:prstGeom>
        </p:spPr>
      </p:pic>
      <p:pic>
        <p:nvPicPr>
          <p:cNvPr id="6" name="Immagine 5" descr="Immagine che contiene testo, screenshot&#10;&#10;Descrizione generata automaticamente">
            <a:extLst>
              <a:ext uri="{FF2B5EF4-FFF2-40B4-BE49-F238E27FC236}">
                <a16:creationId xmlns:a16="http://schemas.microsoft.com/office/drawing/2014/main" id="{FC0BFB29-FE31-45F5-B4EF-B1C770886F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0058" y="3158265"/>
            <a:ext cx="5171877" cy="2845494"/>
          </a:xfrm>
          <a:prstGeom prst="rect">
            <a:avLst/>
          </a:prstGeom>
        </p:spPr>
      </p:pic>
      <p:sp>
        <p:nvSpPr>
          <p:cNvPr id="3" name="Segnaposto numero diapositiva 2">
            <a:extLst>
              <a:ext uri="{FF2B5EF4-FFF2-40B4-BE49-F238E27FC236}">
                <a16:creationId xmlns:a16="http://schemas.microsoft.com/office/drawing/2014/main" id="{293836CC-C596-4AE3-9F80-3E6EA059F9CF}"/>
              </a:ext>
            </a:extLst>
          </p:cNvPr>
          <p:cNvSpPr>
            <a:spLocks noGrp="1"/>
          </p:cNvSpPr>
          <p:nvPr>
            <p:ph type="sldNum" sz="quarter" idx="12"/>
          </p:nvPr>
        </p:nvSpPr>
        <p:spPr/>
        <p:txBody>
          <a:bodyPr>
            <a:normAutofit/>
          </a:bodyPr>
          <a:lstStyle/>
          <a:p>
            <a:fld id="{9AE1E04E-9DDC-4509-A9AF-69F37BD3ED02}" type="slidenum">
              <a:rPr lang="it-IT" smtClean="0"/>
              <a:t>38</a:t>
            </a:fld>
            <a:endParaRPr lang="it-IT"/>
          </a:p>
        </p:txBody>
      </p:sp>
    </p:spTree>
    <p:extLst>
      <p:ext uri="{BB962C8B-B14F-4D97-AF65-F5344CB8AC3E}">
        <p14:creationId xmlns:p14="http://schemas.microsoft.com/office/powerpoint/2010/main" val="2644217722"/>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6BD1573E-95FD-4A3C-B8E0-C12B583846A0}"/>
              </a:ext>
            </a:extLst>
          </p:cNvPr>
          <p:cNvSpPr>
            <a:spLocks noGrp="1"/>
          </p:cNvSpPr>
          <p:nvPr>
            <p:ph type="sldNum" sz="quarter" idx="12"/>
          </p:nvPr>
        </p:nvSpPr>
        <p:spPr/>
        <p:txBody>
          <a:bodyPr>
            <a:normAutofit/>
          </a:bodyPr>
          <a:lstStyle/>
          <a:p>
            <a:fld id="{9AE1E04E-9DDC-4509-A9AF-69F37BD3ED02}" type="slidenum">
              <a:rPr lang="it-IT" smtClean="0"/>
              <a:t>39</a:t>
            </a:fld>
            <a:endParaRPr lang="it-IT"/>
          </a:p>
        </p:txBody>
      </p:sp>
      <p:sp>
        <p:nvSpPr>
          <p:cNvPr id="7" name="CasellaDiTesto 6">
            <a:extLst>
              <a:ext uri="{FF2B5EF4-FFF2-40B4-BE49-F238E27FC236}">
                <a16:creationId xmlns:a16="http://schemas.microsoft.com/office/drawing/2014/main" id="{5F0AE7FF-A65F-4B14-93F3-CD9E433C90E3}"/>
              </a:ext>
            </a:extLst>
          </p:cNvPr>
          <p:cNvSpPr txBox="1"/>
          <p:nvPr/>
        </p:nvSpPr>
        <p:spPr>
          <a:xfrm>
            <a:off x="0" y="623076"/>
            <a:ext cx="12220575" cy="523220"/>
          </a:xfrm>
          <a:prstGeom prst="rect">
            <a:avLst/>
          </a:prstGeom>
          <a:noFill/>
        </p:spPr>
        <p:txBody>
          <a:bodyPr wrap="square" rtlCol="0">
            <a:spAutoFit/>
          </a:bodyPr>
          <a:lstStyle/>
          <a:p>
            <a:pPr algn="ctr"/>
            <a:r>
              <a:rPr lang="it-IT" sz="2800" b="1" dirty="0"/>
              <a:t>Specifica dell’interfaccia del sottosistema per la gestione del catalogo</a:t>
            </a:r>
            <a:endParaRPr lang="en-GB" sz="2800" b="1" dirty="0"/>
          </a:p>
        </p:txBody>
      </p:sp>
      <p:pic>
        <p:nvPicPr>
          <p:cNvPr id="8" name="Immagine 7" descr="Immagine che contiene screenshot&#10;&#10;Descrizione generata automaticamente">
            <a:extLst>
              <a:ext uri="{FF2B5EF4-FFF2-40B4-BE49-F238E27FC236}">
                <a16:creationId xmlns:a16="http://schemas.microsoft.com/office/drawing/2014/main" id="{4E2F43CE-A309-4CA2-9D57-750F868B6F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48475" y="1153208"/>
            <a:ext cx="4895049" cy="3836169"/>
          </a:xfrm>
          <a:prstGeom prst="rect">
            <a:avLst/>
          </a:prstGeom>
        </p:spPr>
      </p:pic>
      <p:pic>
        <p:nvPicPr>
          <p:cNvPr id="10" name="Immagine 9" descr="Immagine che contiene screenshot&#10;&#10;Descrizione generata automaticamente">
            <a:extLst>
              <a:ext uri="{FF2B5EF4-FFF2-40B4-BE49-F238E27FC236}">
                <a16:creationId xmlns:a16="http://schemas.microsoft.com/office/drawing/2014/main" id="{FC109594-BA7A-4336-8877-A7142B907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48475" y="4989377"/>
            <a:ext cx="4895049" cy="949966"/>
          </a:xfrm>
          <a:prstGeom prst="rect">
            <a:avLst/>
          </a:prstGeom>
        </p:spPr>
      </p:pic>
    </p:spTree>
    <p:extLst>
      <p:ext uri="{BB962C8B-B14F-4D97-AF65-F5344CB8AC3E}">
        <p14:creationId xmlns:p14="http://schemas.microsoft.com/office/powerpoint/2010/main" val="178989402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llaDiTesto 2">
            <a:extLst>
              <a:ext uri="{FF2B5EF4-FFF2-40B4-BE49-F238E27FC236}">
                <a16:creationId xmlns:a16="http://schemas.microsoft.com/office/drawing/2014/main" id="{8801505C-AAF6-4CD1-9D55-63CBBAB69162}"/>
              </a:ext>
            </a:extLst>
          </p:cNvPr>
          <p:cNvSpPr txBox="1"/>
          <p:nvPr/>
        </p:nvSpPr>
        <p:spPr>
          <a:xfrm>
            <a:off x="565211" y="1231358"/>
            <a:ext cx="11061577" cy="4708981"/>
          </a:xfrm>
          <a:prstGeom prst="rect">
            <a:avLst/>
          </a:prstGeom>
          <a:noFill/>
        </p:spPr>
        <p:txBody>
          <a:bodyPr wrap="square" rtlCol="0">
            <a:spAutoFit/>
          </a:bodyPr>
          <a:lstStyle/>
          <a:p>
            <a:r>
              <a:rPr lang="it-IT" sz="2500" dirty="0"/>
              <a:t>eSport è un sito di e-commerce che mette a disposizione un catalogo di articoli sportivi attinenti al mondo dello sport, in particolare a quello del calcio, quali divise e scarpe da gioco.</a:t>
            </a:r>
          </a:p>
          <a:p>
            <a:r>
              <a:rPr lang="it-IT" sz="2500" dirty="0"/>
              <a:t>La struttura del sito prevederà:</a:t>
            </a:r>
          </a:p>
          <a:p>
            <a:pPr marL="914400" lvl="1" indent="-457200">
              <a:buFont typeface="Arial" panose="020B0604020202020204" pitchFamily="34" charset="0"/>
              <a:buChar char="•"/>
            </a:pPr>
            <a:r>
              <a:rPr lang="it-IT" sz="2500" dirty="0"/>
              <a:t>Una home page</a:t>
            </a:r>
          </a:p>
          <a:p>
            <a:pPr marL="914400" lvl="1" indent="-457200">
              <a:buFont typeface="Arial" panose="020B0604020202020204" pitchFamily="34" charset="0"/>
              <a:buChar char="•"/>
            </a:pPr>
            <a:r>
              <a:rPr lang="it-IT" sz="2500" dirty="0"/>
              <a:t>Le pagine per la visualizzazione nel catalogo dei prodotti disponibili all’acquisto per l’utente</a:t>
            </a:r>
          </a:p>
          <a:p>
            <a:pPr marL="914400" lvl="1" indent="-457200">
              <a:buFont typeface="Arial" panose="020B0604020202020204" pitchFamily="34" charset="0"/>
              <a:buChar char="•"/>
            </a:pPr>
            <a:r>
              <a:rPr lang="it-IT" sz="2500" dirty="0"/>
              <a:t>Le pagine per la visualizzazione delle informazioni specifiche a ciascun prodotto</a:t>
            </a:r>
          </a:p>
          <a:p>
            <a:pPr marL="914400" lvl="1" indent="-457200">
              <a:buFont typeface="Arial" panose="020B0604020202020204" pitchFamily="34" charset="0"/>
              <a:buChar char="•"/>
            </a:pPr>
            <a:r>
              <a:rPr lang="it-IT" sz="2500" dirty="0"/>
              <a:t>La pagina per la gestione del carrello</a:t>
            </a:r>
          </a:p>
          <a:p>
            <a:pPr marL="914400" lvl="1" indent="-457200">
              <a:buFont typeface="Arial" panose="020B0604020202020204" pitchFamily="34" charset="0"/>
              <a:buChar char="•"/>
            </a:pPr>
            <a:r>
              <a:rPr lang="it-IT" sz="2500" dirty="0"/>
              <a:t>Le pagine per la visualizzazione degli ordini effettuati</a:t>
            </a:r>
          </a:p>
          <a:p>
            <a:pPr marL="914400" lvl="1" indent="-457200">
              <a:buFont typeface="Arial" panose="020B0604020202020204" pitchFamily="34" charset="0"/>
              <a:buChar char="•"/>
            </a:pPr>
            <a:r>
              <a:rPr lang="it-IT" sz="2500" dirty="0"/>
              <a:t>Le pagine per la visualizzazione delle informazioni relative al profilo</a:t>
            </a:r>
          </a:p>
        </p:txBody>
      </p:sp>
      <p:sp>
        <p:nvSpPr>
          <p:cNvPr id="2" name="Segnaposto numero diapositiva 1">
            <a:extLst>
              <a:ext uri="{FF2B5EF4-FFF2-40B4-BE49-F238E27FC236}">
                <a16:creationId xmlns:a16="http://schemas.microsoft.com/office/drawing/2014/main" id="{9FFF08EA-C534-411D-91FA-7790AC12E2DD}"/>
              </a:ext>
            </a:extLst>
          </p:cNvPr>
          <p:cNvSpPr>
            <a:spLocks noGrp="1"/>
          </p:cNvSpPr>
          <p:nvPr>
            <p:ph type="sldNum" sz="quarter" idx="12"/>
          </p:nvPr>
        </p:nvSpPr>
        <p:spPr/>
        <p:txBody>
          <a:bodyPr>
            <a:normAutofit/>
          </a:bodyPr>
          <a:lstStyle/>
          <a:p>
            <a:fld id="{9AE1E04E-9DDC-4509-A9AF-69F37BD3ED02}" type="slidenum">
              <a:rPr lang="it-IT" smtClean="0"/>
              <a:t>4</a:t>
            </a:fld>
            <a:endParaRPr lang="it-IT"/>
          </a:p>
        </p:txBody>
      </p:sp>
    </p:spTree>
    <p:extLst>
      <p:ext uri="{BB962C8B-B14F-4D97-AF65-F5344CB8AC3E}">
        <p14:creationId xmlns:p14="http://schemas.microsoft.com/office/powerpoint/2010/main" val="3921047325"/>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descr="Immagine che contiene screenshot&#10;&#10;Descrizione generata automaticamente">
            <a:extLst>
              <a:ext uri="{FF2B5EF4-FFF2-40B4-BE49-F238E27FC236}">
                <a16:creationId xmlns:a16="http://schemas.microsoft.com/office/drawing/2014/main" id="{042B5BB5-A756-4CD4-8881-2C7B8F1B88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6498" y="1220439"/>
            <a:ext cx="7787577" cy="4417122"/>
          </a:xfrm>
          <a:prstGeom prst="rect">
            <a:avLst/>
          </a:prstGeom>
        </p:spPr>
      </p:pic>
      <p:sp>
        <p:nvSpPr>
          <p:cNvPr id="3" name="Segnaposto numero diapositiva 2">
            <a:extLst>
              <a:ext uri="{FF2B5EF4-FFF2-40B4-BE49-F238E27FC236}">
                <a16:creationId xmlns:a16="http://schemas.microsoft.com/office/drawing/2014/main" id="{6BD1573E-95FD-4A3C-B8E0-C12B583846A0}"/>
              </a:ext>
            </a:extLst>
          </p:cNvPr>
          <p:cNvSpPr>
            <a:spLocks noGrp="1"/>
          </p:cNvSpPr>
          <p:nvPr>
            <p:ph type="sldNum" sz="quarter" idx="12"/>
          </p:nvPr>
        </p:nvSpPr>
        <p:spPr/>
        <p:txBody>
          <a:bodyPr>
            <a:normAutofit/>
          </a:bodyPr>
          <a:lstStyle/>
          <a:p>
            <a:fld id="{9AE1E04E-9DDC-4509-A9AF-69F37BD3ED02}" type="slidenum">
              <a:rPr lang="it-IT" smtClean="0"/>
              <a:t>40</a:t>
            </a:fld>
            <a:endParaRPr lang="it-IT"/>
          </a:p>
        </p:txBody>
      </p:sp>
      <p:sp>
        <p:nvSpPr>
          <p:cNvPr id="7" name="CasellaDiTesto 6">
            <a:extLst>
              <a:ext uri="{FF2B5EF4-FFF2-40B4-BE49-F238E27FC236}">
                <a16:creationId xmlns:a16="http://schemas.microsoft.com/office/drawing/2014/main" id="{5F0AE7FF-A65F-4B14-93F3-CD9E433C90E3}"/>
              </a:ext>
            </a:extLst>
          </p:cNvPr>
          <p:cNvSpPr txBox="1"/>
          <p:nvPr/>
        </p:nvSpPr>
        <p:spPr>
          <a:xfrm>
            <a:off x="0" y="623076"/>
            <a:ext cx="12220575" cy="523220"/>
          </a:xfrm>
          <a:prstGeom prst="rect">
            <a:avLst/>
          </a:prstGeom>
          <a:noFill/>
        </p:spPr>
        <p:txBody>
          <a:bodyPr wrap="square" rtlCol="0">
            <a:spAutoFit/>
          </a:bodyPr>
          <a:lstStyle/>
          <a:p>
            <a:pPr algn="ctr"/>
            <a:r>
              <a:rPr lang="it-IT" sz="2800" b="1" dirty="0"/>
              <a:t>Specifica dell’interfaccia del sottosistema per la gestione del carrello</a:t>
            </a:r>
            <a:endParaRPr lang="en-GB" sz="2800" b="1" dirty="0"/>
          </a:p>
        </p:txBody>
      </p:sp>
    </p:spTree>
    <p:extLst>
      <p:ext uri="{BB962C8B-B14F-4D97-AF65-F5344CB8AC3E}">
        <p14:creationId xmlns:p14="http://schemas.microsoft.com/office/powerpoint/2010/main" val="2278223889"/>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A2E97413-197B-494E-B802-7047B53E39FF}"/>
              </a:ext>
            </a:extLst>
          </p:cNvPr>
          <p:cNvSpPr txBox="1"/>
          <p:nvPr/>
        </p:nvSpPr>
        <p:spPr>
          <a:xfrm>
            <a:off x="2846773" y="2274838"/>
            <a:ext cx="6498454" cy="2308324"/>
          </a:xfrm>
          <a:prstGeom prst="rect">
            <a:avLst/>
          </a:prstGeom>
          <a:noFill/>
        </p:spPr>
        <p:txBody>
          <a:bodyPr wrap="square" rtlCol="0">
            <a:spAutoFit/>
          </a:bodyPr>
          <a:lstStyle/>
          <a:p>
            <a:pPr algn="ctr"/>
            <a:r>
              <a:rPr lang="it-IT" sz="7200" b="1" dirty="0"/>
              <a:t>Object Design Document</a:t>
            </a:r>
          </a:p>
        </p:txBody>
      </p:sp>
      <p:sp>
        <p:nvSpPr>
          <p:cNvPr id="3" name="Segnaposto numero diapositiva 2">
            <a:extLst>
              <a:ext uri="{FF2B5EF4-FFF2-40B4-BE49-F238E27FC236}">
                <a16:creationId xmlns:a16="http://schemas.microsoft.com/office/drawing/2014/main" id="{8A6CD091-4EFD-42E7-8B3A-E69E2D6E8F3B}"/>
              </a:ext>
            </a:extLst>
          </p:cNvPr>
          <p:cNvSpPr>
            <a:spLocks noGrp="1"/>
          </p:cNvSpPr>
          <p:nvPr>
            <p:ph type="sldNum" sz="quarter" idx="12"/>
          </p:nvPr>
        </p:nvSpPr>
        <p:spPr/>
        <p:txBody>
          <a:bodyPr>
            <a:normAutofit/>
          </a:bodyPr>
          <a:lstStyle/>
          <a:p>
            <a:fld id="{9AE1E04E-9DDC-4509-A9AF-69F37BD3ED02}" type="slidenum">
              <a:rPr lang="it-IT" smtClean="0"/>
              <a:t>41</a:t>
            </a:fld>
            <a:endParaRPr lang="it-IT"/>
          </a:p>
        </p:txBody>
      </p:sp>
    </p:spTree>
    <p:extLst>
      <p:ext uri="{BB962C8B-B14F-4D97-AF65-F5344CB8AC3E}">
        <p14:creationId xmlns:p14="http://schemas.microsoft.com/office/powerpoint/2010/main" val="24390973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randombar(horizontal)">
                                      <p:cBhvr>
                                        <p:cTn id="7" dur="75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4C39462F-DA40-4262-86C3-27BF9DC93900}"/>
              </a:ext>
            </a:extLst>
          </p:cNvPr>
          <p:cNvSpPr txBox="1"/>
          <p:nvPr/>
        </p:nvSpPr>
        <p:spPr>
          <a:xfrm>
            <a:off x="524152" y="839865"/>
            <a:ext cx="11143695" cy="3693319"/>
          </a:xfrm>
          <a:prstGeom prst="rect">
            <a:avLst/>
          </a:prstGeom>
          <a:noFill/>
        </p:spPr>
        <p:txBody>
          <a:bodyPr wrap="square" rtlCol="0">
            <a:spAutoFit/>
          </a:bodyPr>
          <a:lstStyle/>
          <a:p>
            <a:r>
              <a:rPr lang="it-IT" sz="2400" dirty="0"/>
              <a:t>Di seguito una panoramica delle attività e dei work products della fase di Object Design:</a:t>
            </a:r>
          </a:p>
          <a:p>
            <a:pPr marL="1257300" lvl="2" indent="-342900">
              <a:buFont typeface="Arial" panose="020B0604020202020204" pitchFamily="34" charset="0"/>
              <a:buChar char="•"/>
            </a:pPr>
            <a:r>
              <a:rPr lang="it-IT" sz="2400" dirty="0"/>
              <a:t>Linee guida per la documentazione delle interfacce</a:t>
            </a:r>
          </a:p>
          <a:p>
            <a:pPr marL="1257300" lvl="2" indent="-342900">
              <a:buFont typeface="Arial" panose="020B0604020202020204" pitchFamily="34" charset="0"/>
              <a:buChar char="•"/>
            </a:pPr>
            <a:r>
              <a:rPr lang="it-IT" sz="2400" dirty="0"/>
              <a:t>Struttura del Sistema</a:t>
            </a:r>
          </a:p>
          <a:p>
            <a:pPr marL="1257300" lvl="2" indent="-342900">
              <a:buFont typeface="Arial" panose="020B0604020202020204" pitchFamily="34" charset="0"/>
              <a:buChar char="•"/>
            </a:pPr>
            <a:r>
              <a:rPr lang="it-IT" sz="2400" dirty="0"/>
              <a:t>Descrizione delle classi</a:t>
            </a:r>
          </a:p>
          <a:p>
            <a:pPr marL="1257300" lvl="2" indent="-342900">
              <a:buFont typeface="Arial" panose="020B0604020202020204" pitchFamily="34" charset="0"/>
              <a:buChar char="•"/>
            </a:pPr>
            <a:r>
              <a:rPr lang="it-IT" sz="2400" dirty="0"/>
              <a:t>Class Diagram</a:t>
            </a:r>
          </a:p>
          <a:p>
            <a:pPr marL="1257300" lvl="2" indent="-342900">
              <a:buFont typeface="Arial" panose="020B0604020202020204" pitchFamily="34" charset="0"/>
              <a:buChar char="•"/>
            </a:pPr>
            <a:r>
              <a:rPr lang="it-IT" sz="2400" dirty="0"/>
              <a:t>Definizione delle interfacce delle classi</a:t>
            </a:r>
          </a:p>
          <a:p>
            <a:pPr marL="1257300" lvl="2" indent="-342900">
              <a:buFont typeface="Arial" panose="020B0604020202020204" pitchFamily="34" charset="0"/>
              <a:buChar char="•"/>
            </a:pPr>
            <a:r>
              <a:rPr lang="it-IT" sz="2400" dirty="0"/>
              <a:t>Definizione dei contratti delle classi</a:t>
            </a:r>
          </a:p>
          <a:p>
            <a:pPr marL="1257300" lvl="2" indent="-342900">
              <a:buFont typeface="Arial" panose="020B0604020202020204" pitchFamily="34" charset="0"/>
              <a:buChar char="•"/>
            </a:pPr>
            <a:r>
              <a:rPr lang="it-IT" sz="2400" dirty="0"/>
              <a:t>Design pattern</a:t>
            </a:r>
          </a:p>
          <a:p>
            <a:pPr marL="1257300" lvl="2" indent="-342900">
              <a:buFont typeface="Arial" panose="020B0604020202020204" pitchFamily="34" charset="0"/>
              <a:buChar char="•"/>
            </a:pPr>
            <a:endParaRPr lang="it-IT" sz="2400" dirty="0"/>
          </a:p>
          <a:p>
            <a:endParaRPr lang="it-IT" dirty="0"/>
          </a:p>
        </p:txBody>
      </p:sp>
      <p:sp>
        <p:nvSpPr>
          <p:cNvPr id="3" name="Segnaposto numero diapositiva 2">
            <a:extLst>
              <a:ext uri="{FF2B5EF4-FFF2-40B4-BE49-F238E27FC236}">
                <a16:creationId xmlns:a16="http://schemas.microsoft.com/office/drawing/2014/main" id="{2BEFDD10-B1BA-4EF7-9001-3088B8181A26}"/>
              </a:ext>
            </a:extLst>
          </p:cNvPr>
          <p:cNvSpPr>
            <a:spLocks noGrp="1"/>
          </p:cNvSpPr>
          <p:nvPr>
            <p:ph type="sldNum" sz="quarter" idx="12"/>
          </p:nvPr>
        </p:nvSpPr>
        <p:spPr/>
        <p:txBody>
          <a:bodyPr>
            <a:normAutofit/>
          </a:bodyPr>
          <a:lstStyle/>
          <a:p>
            <a:fld id="{9AE1E04E-9DDC-4509-A9AF-69F37BD3ED02}" type="slidenum">
              <a:rPr lang="it-IT" smtClean="0"/>
              <a:t>42</a:t>
            </a:fld>
            <a:endParaRPr lang="it-IT"/>
          </a:p>
        </p:txBody>
      </p:sp>
    </p:spTree>
    <p:extLst>
      <p:ext uri="{BB962C8B-B14F-4D97-AF65-F5344CB8AC3E}">
        <p14:creationId xmlns:p14="http://schemas.microsoft.com/office/powerpoint/2010/main" val="273707877"/>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42F8E38F-FA30-4B9E-8174-0B9E7EB23C8B}"/>
              </a:ext>
            </a:extLst>
          </p:cNvPr>
          <p:cNvSpPr>
            <a:spLocks noGrp="1"/>
          </p:cNvSpPr>
          <p:nvPr>
            <p:ph type="sldNum" sz="quarter" idx="12"/>
          </p:nvPr>
        </p:nvSpPr>
        <p:spPr/>
        <p:txBody>
          <a:bodyPr/>
          <a:lstStyle/>
          <a:p>
            <a:fld id="{9AE1E04E-9DDC-4509-A9AF-69F37BD3ED02}" type="slidenum">
              <a:rPr lang="it-IT" smtClean="0"/>
              <a:t>43</a:t>
            </a:fld>
            <a:endParaRPr lang="it-IT"/>
          </a:p>
        </p:txBody>
      </p:sp>
      <p:sp>
        <p:nvSpPr>
          <p:cNvPr id="3" name="CasellaDiTesto 2">
            <a:extLst>
              <a:ext uri="{FF2B5EF4-FFF2-40B4-BE49-F238E27FC236}">
                <a16:creationId xmlns:a16="http://schemas.microsoft.com/office/drawing/2014/main" id="{747726AD-4F9A-4875-BC9B-7979E5FC82ED}"/>
              </a:ext>
            </a:extLst>
          </p:cNvPr>
          <p:cNvSpPr txBox="1"/>
          <p:nvPr/>
        </p:nvSpPr>
        <p:spPr>
          <a:xfrm>
            <a:off x="2265285" y="701336"/>
            <a:ext cx="7661429" cy="492443"/>
          </a:xfrm>
          <a:prstGeom prst="rect">
            <a:avLst/>
          </a:prstGeom>
          <a:noFill/>
        </p:spPr>
        <p:txBody>
          <a:bodyPr wrap="square" rtlCol="0">
            <a:spAutoFit/>
          </a:bodyPr>
          <a:lstStyle/>
          <a:p>
            <a:pPr algn="ctr"/>
            <a:r>
              <a:rPr lang="it-IT" sz="2600" b="1" dirty="0"/>
              <a:t>Linee guida per la documentazione di interfacce</a:t>
            </a:r>
          </a:p>
        </p:txBody>
      </p:sp>
      <p:sp>
        <p:nvSpPr>
          <p:cNvPr id="4" name="CasellaDiTesto 3">
            <a:extLst>
              <a:ext uri="{FF2B5EF4-FFF2-40B4-BE49-F238E27FC236}">
                <a16:creationId xmlns:a16="http://schemas.microsoft.com/office/drawing/2014/main" id="{62BB689E-0177-48D7-BA1D-4AA9351DA3BE}"/>
              </a:ext>
            </a:extLst>
          </p:cNvPr>
          <p:cNvSpPr txBox="1"/>
          <p:nvPr/>
        </p:nvSpPr>
        <p:spPr>
          <a:xfrm>
            <a:off x="290003" y="1313894"/>
            <a:ext cx="5468644" cy="2677656"/>
          </a:xfrm>
          <a:prstGeom prst="rect">
            <a:avLst/>
          </a:prstGeom>
          <a:noFill/>
        </p:spPr>
        <p:txBody>
          <a:bodyPr wrap="square" rtlCol="0">
            <a:spAutoFit/>
          </a:bodyPr>
          <a:lstStyle/>
          <a:p>
            <a:r>
              <a:rPr lang="it-IT" sz="2400" b="1" dirty="0"/>
              <a:t>Naming Convention </a:t>
            </a:r>
          </a:p>
          <a:p>
            <a:r>
              <a:rPr lang="it-IT" sz="2400" dirty="0"/>
              <a:t>È buona norma utilizzare nomi:</a:t>
            </a:r>
          </a:p>
          <a:p>
            <a:pPr lvl="1"/>
            <a:r>
              <a:rPr lang="it-IT" sz="2400" dirty="0"/>
              <a:t>• Descrittivi</a:t>
            </a:r>
          </a:p>
          <a:p>
            <a:pPr lvl="1"/>
            <a:r>
              <a:rPr lang="it-IT" sz="2400" dirty="0"/>
              <a:t>• Pronunciabili</a:t>
            </a:r>
          </a:p>
          <a:p>
            <a:pPr lvl="1"/>
            <a:r>
              <a:rPr lang="it-IT" sz="2400" dirty="0"/>
              <a:t>• Non abbreviati</a:t>
            </a:r>
          </a:p>
          <a:p>
            <a:pPr lvl="1"/>
            <a:r>
              <a:rPr lang="it-IT" sz="2400" dirty="0"/>
              <a:t>• Utilizzando Camel Case</a:t>
            </a:r>
          </a:p>
          <a:p>
            <a:pPr lvl="1"/>
            <a:r>
              <a:rPr lang="it-IT" sz="2400" dirty="0"/>
              <a:t>• Utilizzando solo caratteri consentiti</a:t>
            </a:r>
          </a:p>
        </p:txBody>
      </p:sp>
    </p:spTree>
    <p:extLst>
      <p:ext uri="{BB962C8B-B14F-4D97-AF65-F5344CB8AC3E}">
        <p14:creationId xmlns:p14="http://schemas.microsoft.com/office/powerpoint/2010/main" val="292068343"/>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41CE0A1-6254-42A6-AB91-E04F5AC2E732}"/>
              </a:ext>
            </a:extLst>
          </p:cNvPr>
          <p:cNvSpPr>
            <a:spLocks noGrp="1"/>
          </p:cNvSpPr>
          <p:nvPr>
            <p:ph type="sldNum" sz="quarter" idx="12"/>
          </p:nvPr>
        </p:nvSpPr>
        <p:spPr/>
        <p:txBody>
          <a:bodyPr/>
          <a:lstStyle/>
          <a:p>
            <a:fld id="{9AE1E04E-9DDC-4509-A9AF-69F37BD3ED02}" type="slidenum">
              <a:rPr lang="it-IT" smtClean="0"/>
              <a:t>44</a:t>
            </a:fld>
            <a:endParaRPr lang="it-IT"/>
          </a:p>
        </p:txBody>
      </p:sp>
      <p:sp>
        <p:nvSpPr>
          <p:cNvPr id="3" name="CasellaDiTesto 2">
            <a:extLst>
              <a:ext uri="{FF2B5EF4-FFF2-40B4-BE49-F238E27FC236}">
                <a16:creationId xmlns:a16="http://schemas.microsoft.com/office/drawing/2014/main" id="{86C28114-A964-4335-9D69-BC705101025B}"/>
              </a:ext>
            </a:extLst>
          </p:cNvPr>
          <p:cNvSpPr txBox="1"/>
          <p:nvPr/>
        </p:nvSpPr>
        <p:spPr>
          <a:xfrm>
            <a:off x="583337" y="745724"/>
            <a:ext cx="11025326" cy="461665"/>
          </a:xfrm>
          <a:prstGeom prst="rect">
            <a:avLst/>
          </a:prstGeom>
          <a:noFill/>
        </p:spPr>
        <p:txBody>
          <a:bodyPr wrap="square" rtlCol="0">
            <a:spAutoFit/>
          </a:bodyPr>
          <a:lstStyle/>
          <a:p>
            <a:pPr algn="ctr"/>
            <a:r>
              <a:rPr lang="it-IT" sz="2400" b="1" dirty="0"/>
              <a:t>Naming Convention - Variabili</a:t>
            </a:r>
          </a:p>
        </p:txBody>
      </p:sp>
      <p:sp>
        <p:nvSpPr>
          <p:cNvPr id="4" name="CasellaDiTesto 3">
            <a:extLst>
              <a:ext uri="{FF2B5EF4-FFF2-40B4-BE49-F238E27FC236}">
                <a16:creationId xmlns:a16="http://schemas.microsoft.com/office/drawing/2014/main" id="{54B20AEB-0FC0-4F74-A871-26FACF35D1B6}"/>
              </a:ext>
            </a:extLst>
          </p:cNvPr>
          <p:cNvSpPr txBox="1"/>
          <p:nvPr/>
        </p:nvSpPr>
        <p:spPr>
          <a:xfrm>
            <a:off x="186431" y="1518082"/>
            <a:ext cx="11718524" cy="2554545"/>
          </a:xfrm>
          <a:prstGeom prst="rect">
            <a:avLst/>
          </a:prstGeom>
          <a:noFill/>
        </p:spPr>
        <p:txBody>
          <a:bodyPr wrap="square" rtlCol="0">
            <a:spAutoFit/>
          </a:bodyPr>
          <a:lstStyle/>
          <a:p>
            <a:r>
              <a:rPr lang="it-IT" sz="2000" dirty="0"/>
              <a:t>I nomi delle variabili devono iniziare con la lettera minuscola e le parole successive, che li compongono, con la lettera maiuscola. In ogni riga di codice vi deve essere una sola dichiarazione di variabile e va effettuato l’allineamento per migliorare la leggibilità.</a:t>
            </a:r>
          </a:p>
          <a:p>
            <a:endParaRPr lang="it-IT" sz="2000" dirty="0"/>
          </a:p>
          <a:p>
            <a:r>
              <a:rPr lang="it-IT" sz="2000" dirty="0"/>
              <a:t>In caso di costanti statiche, utilizzare solo caratteri maiuscoli.</a:t>
            </a:r>
          </a:p>
          <a:p>
            <a:endParaRPr lang="it-IT" sz="2000" dirty="0"/>
          </a:p>
          <a:p>
            <a:r>
              <a:rPr lang="it-IT" sz="2000" dirty="0"/>
              <a:t>In determinati casi, è possibile utilizzare il carattere underscore “_”, ad esempio quando si fa uso di variabili costanti oppure quando si fa uso di proprietà statiche.</a:t>
            </a:r>
          </a:p>
        </p:txBody>
      </p:sp>
    </p:spTree>
    <p:extLst>
      <p:ext uri="{BB962C8B-B14F-4D97-AF65-F5344CB8AC3E}">
        <p14:creationId xmlns:p14="http://schemas.microsoft.com/office/powerpoint/2010/main" val="4003240114"/>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11681A0C-5294-43E6-9A6C-3908473A75A3}"/>
              </a:ext>
            </a:extLst>
          </p:cNvPr>
          <p:cNvSpPr>
            <a:spLocks noGrp="1"/>
          </p:cNvSpPr>
          <p:nvPr>
            <p:ph type="sldNum" sz="quarter" idx="12"/>
          </p:nvPr>
        </p:nvSpPr>
        <p:spPr/>
        <p:txBody>
          <a:bodyPr/>
          <a:lstStyle/>
          <a:p>
            <a:fld id="{9AE1E04E-9DDC-4509-A9AF-69F37BD3ED02}" type="slidenum">
              <a:rPr lang="it-IT" smtClean="0"/>
              <a:t>45</a:t>
            </a:fld>
            <a:endParaRPr lang="it-IT"/>
          </a:p>
        </p:txBody>
      </p:sp>
      <p:sp>
        <p:nvSpPr>
          <p:cNvPr id="3" name="CasellaDiTesto 2">
            <a:extLst>
              <a:ext uri="{FF2B5EF4-FFF2-40B4-BE49-F238E27FC236}">
                <a16:creationId xmlns:a16="http://schemas.microsoft.com/office/drawing/2014/main" id="{93A463B1-A826-4279-A50C-92CD8D9254EF}"/>
              </a:ext>
            </a:extLst>
          </p:cNvPr>
          <p:cNvSpPr txBox="1"/>
          <p:nvPr/>
        </p:nvSpPr>
        <p:spPr>
          <a:xfrm>
            <a:off x="583337" y="745724"/>
            <a:ext cx="11025326" cy="461665"/>
          </a:xfrm>
          <a:prstGeom prst="rect">
            <a:avLst/>
          </a:prstGeom>
          <a:noFill/>
        </p:spPr>
        <p:txBody>
          <a:bodyPr wrap="square" rtlCol="0">
            <a:spAutoFit/>
          </a:bodyPr>
          <a:lstStyle/>
          <a:p>
            <a:pPr algn="ctr"/>
            <a:r>
              <a:rPr lang="it-IT" sz="2400" b="1" dirty="0"/>
              <a:t>Naming Convention - Metodi</a:t>
            </a:r>
          </a:p>
        </p:txBody>
      </p:sp>
      <p:sp>
        <p:nvSpPr>
          <p:cNvPr id="4" name="CasellaDiTesto 3">
            <a:extLst>
              <a:ext uri="{FF2B5EF4-FFF2-40B4-BE49-F238E27FC236}">
                <a16:creationId xmlns:a16="http://schemas.microsoft.com/office/drawing/2014/main" id="{9B76C5F2-2735-4FFD-B9A1-CC3B9BB24FC8}"/>
              </a:ext>
            </a:extLst>
          </p:cNvPr>
          <p:cNvSpPr txBox="1"/>
          <p:nvPr/>
        </p:nvSpPr>
        <p:spPr>
          <a:xfrm>
            <a:off x="275208" y="1615736"/>
            <a:ext cx="11603114" cy="3170099"/>
          </a:xfrm>
          <a:prstGeom prst="rect">
            <a:avLst/>
          </a:prstGeom>
          <a:noFill/>
        </p:spPr>
        <p:txBody>
          <a:bodyPr wrap="square" rtlCol="0">
            <a:spAutoFit/>
          </a:bodyPr>
          <a:lstStyle/>
          <a:p>
            <a:r>
              <a:rPr lang="it-IT" sz="2000" dirty="0"/>
              <a:t>I nomi dei metodi devono iniziare con la lettera minuscola, e le parole successive, che li compongono, con la lettera maiuscola. Di solito il nome del metodo è costituito da un verbo che identifica un’azione, seguito dal nome di un oggetto.</a:t>
            </a:r>
          </a:p>
          <a:p>
            <a:endParaRPr lang="it-IT" sz="2000" dirty="0"/>
          </a:p>
          <a:p>
            <a:r>
              <a:rPr lang="it-IT" sz="2000" dirty="0"/>
              <a:t>I nomi dei metodi per l’accesso e la modifica delle variabili dovranno essere del tipo </a:t>
            </a:r>
            <a:r>
              <a:rPr lang="it-IT" sz="2000" dirty="0" err="1"/>
              <a:t>getNomeVariabile</a:t>
            </a:r>
            <a:r>
              <a:rPr lang="it-IT" sz="2000" dirty="0"/>
              <a:t>() e </a:t>
            </a:r>
            <a:r>
              <a:rPr lang="it-IT" sz="2000" dirty="0" err="1"/>
              <a:t>setNomeVariabile</a:t>
            </a:r>
            <a:r>
              <a:rPr lang="it-IT" sz="2000" dirty="0"/>
              <a:t>().</a:t>
            </a:r>
          </a:p>
          <a:p>
            <a:endParaRPr lang="it-IT" sz="2000" dirty="0"/>
          </a:p>
          <a:p>
            <a:r>
              <a:rPr lang="it-IT" sz="2000" dirty="0"/>
              <a:t>Ai metodi va aggiunta una descrizione che deve essere posizionata prima della dichiarazione del metodo e che deve descriverne lo scopo, i parametri, il valore di ritorno ed eventualmente le eccezioni che può lanciare. I metodi devono essere raggruppati in base alla loro funzionalità. </a:t>
            </a:r>
          </a:p>
        </p:txBody>
      </p:sp>
    </p:spTree>
    <p:extLst>
      <p:ext uri="{BB962C8B-B14F-4D97-AF65-F5344CB8AC3E}">
        <p14:creationId xmlns:p14="http://schemas.microsoft.com/office/powerpoint/2010/main" val="586364069"/>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F34CD7E4-9958-47A4-BB49-DDDFBF72B2EA}"/>
              </a:ext>
            </a:extLst>
          </p:cNvPr>
          <p:cNvSpPr>
            <a:spLocks noGrp="1"/>
          </p:cNvSpPr>
          <p:nvPr>
            <p:ph type="sldNum" sz="quarter" idx="12"/>
          </p:nvPr>
        </p:nvSpPr>
        <p:spPr/>
        <p:txBody>
          <a:bodyPr/>
          <a:lstStyle/>
          <a:p>
            <a:fld id="{9AE1E04E-9DDC-4509-A9AF-69F37BD3ED02}" type="slidenum">
              <a:rPr lang="it-IT" smtClean="0"/>
              <a:t>46</a:t>
            </a:fld>
            <a:endParaRPr lang="it-IT"/>
          </a:p>
        </p:txBody>
      </p:sp>
      <p:sp>
        <p:nvSpPr>
          <p:cNvPr id="3" name="CasellaDiTesto 2">
            <a:extLst>
              <a:ext uri="{FF2B5EF4-FFF2-40B4-BE49-F238E27FC236}">
                <a16:creationId xmlns:a16="http://schemas.microsoft.com/office/drawing/2014/main" id="{49763B91-9EA3-4E2A-A61C-E10F1BDC8C99}"/>
              </a:ext>
            </a:extLst>
          </p:cNvPr>
          <p:cNvSpPr txBox="1"/>
          <p:nvPr/>
        </p:nvSpPr>
        <p:spPr>
          <a:xfrm>
            <a:off x="583337" y="745724"/>
            <a:ext cx="11025326" cy="461665"/>
          </a:xfrm>
          <a:prstGeom prst="rect">
            <a:avLst/>
          </a:prstGeom>
          <a:noFill/>
        </p:spPr>
        <p:txBody>
          <a:bodyPr wrap="square" rtlCol="0">
            <a:spAutoFit/>
          </a:bodyPr>
          <a:lstStyle/>
          <a:p>
            <a:pPr algn="ctr"/>
            <a:r>
              <a:rPr lang="it-IT" sz="2400" b="1" dirty="0"/>
              <a:t>Naming Convention – Classi e Pagine</a:t>
            </a:r>
          </a:p>
        </p:txBody>
      </p:sp>
      <p:sp>
        <p:nvSpPr>
          <p:cNvPr id="4" name="CasellaDiTesto 3">
            <a:extLst>
              <a:ext uri="{FF2B5EF4-FFF2-40B4-BE49-F238E27FC236}">
                <a16:creationId xmlns:a16="http://schemas.microsoft.com/office/drawing/2014/main" id="{1EC1F432-D3BA-4B4A-BAB2-56D3A7DE05F8}"/>
              </a:ext>
            </a:extLst>
          </p:cNvPr>
          <p:cNvSpPr txBox="1"/>
          <p:nvPr/>
        </p:nvSpPr>
        <p:spPr>
          <a:xfrm>
            <a:off x="221942" y="1322772"/>
            <a:ext cx="11745157" cy="4708981"/>
          </a:xfrm>
          <a:prstGeom prst="rect">
            <a:avLst/>
          </a:prstGeom>
          <a:noFill/>
        </p:spPr>
        <p:txBody>
          <a:bodyPr wrap="square" rtlCol="0">
            <a:spAutoFit/>
          </a:bodyPr>
          <a:lstStyle/>
          <a:p>
            <a:r>
              <a:rPr lang="it-IT" sz="2000" dirty="0"/>
              <a:t>I nomi delle classi e delle pagine devono iniziare con la lettera maiuscola, e anche le parole successive all’interno del nome devono iniziare con la lettera maiuscola. I nomi delle classi e delle pagine devono essere evocativi in modo da fornire informazioni sullo scopo di quest’ultime.</a:t>
            </a:r>
          </a:p>
          <a:p>
            <a:endParaRPr lang="it-IT" sz="2000" dirty="0"/>
          </a:p>
          <a:p>
            <a:r>
              <a:rPr lang="it-IT" sz="2000" dirty="0"/>
              <a:t>Ogni file sorgente *.java deve contenere una singola classe e deve essere strutturato in un determinato modo:</a:t>
            </a:r>
          </a:p>
          <a:p>
            <a:pPr marL="800100" lvl="1" indent="-342900">
              <a:buAutoNum type="arabicPeriod"/>
            </a:pPr>
            <a:r>
              <a:rPr lang="it-IT" sz="2000" dirty="0"/>
              <a:t>Introduzione alla classe: /**</a:t>
            </a:r>
            <a:br>
              <a:rPr lang="it-IT" sz="2000" dirty="0"/>
            </a:br>
            <a:r>
              <a:rPr lang="it-IT" sz="2000" dirty="0"/>
              <a:t>                                              * Astrazione modellata dalla classe</a:t>
            </a:r>
            <a:br>
              <a:rPr lang="it-IT" sz="2000" dirty="0"/>
            </a:br>
            <a:r>
              <a:rPr lang="it-IT" sz="2000" dirty="0"/>
              <a:t>			          **/</a:t>
            </a:r>
          </a:p>
          <a:p>
            <a:pPr marL="800100" lvl="1" indent="-342900">
              <a:buAutoNum type="arabicPeriod"/>
            </a:pPr>
            <a:r>
              <a:rPr lang="it-IT" sz="2000" dirty="0"/>
              <a:t>Dichiarazione della classe, costituita da:</a:t>
            </a:r>
          </a:p>
          <a:p>
            <a:pPr marL="1200150" lvl="2" indent="-285750">
              <a:buFontTx/>
              <a:buChar char="-"/>
            </a:pPr>
            <a:r>
              <a:rPr lang="it-IT" sz="2000" dirty="0"/>
              <a:t>Dichiarazione della classe pubblica</a:t>
            </a:r>
          </a:p>
          <a:p>
            <a:pPr marL="1200150" lvl="2" indent="-285750">
              <a:buFontTx/>
              <a:buChar char="-"/>
            </a:pPr>
            <a:r>
              <a:rPr lang="it-IT" sz="2000" dirty="0"/>
              <a:t>Dichiarazione delle costanti</a:t>
            </a:r>
          </a:p>
          <a:p>
            <a:pPr marL="1200150" lvl="2" indent="-285750">
              <a:buFontTx/>
              <a:buChar char="-"/>
            </a:pPr>
            <a:r>
              <a:rPr lang="it-IT" sz="2000" dirty="0"/>
              <a:t>Dichiarazione delle variabili d’istanza</a:t>
            </a:r>
          </a:p>
          <a:p>
            <a:pPr marL="1200150" lvl="2" indent="-285750">
              <a:buFontTx/>
              <a:buChar char="-"/>
            </a:pPr>
            <a:r>
              <a:rPr lang="it-IT" sz="2000" dirty="0"/>
              <a:t>Dichiarazione di variabili statiche</a:t>
            </a:r>
          </a:p>
          <a:p>
            <a:pPr marL="1200150" lvl="2" indent="-285750">
              <a:buFontTx/>
              <a:buChar char="-"/>
            </a:pPr>
            <a:r>
              <a:rPr lang="it-IT" sz="2000" dirty="0"/>
              <a:t>Costruttore di default</a:t>
            </a:r>
          </a:p>
          <a:p>
            <a:pPr marL="1200150" lvl="2" indent="-285750">
              <a:buFontTx/>
              <a:buChar char="-"/>
            </a:pPr>
            <a:r>
              <a:rPr lang="it-IT" sz="2000" dirty="0"/>
              <a:t>Dichiarazione metodi che definiscono il comportamento della classe</a:t>
            </a:r>
          </a:p>
        </p:txBody>
      </p:sp>
    </p:spTree>
    <p:extLst>
      <p:ext uri="{BB962C8B-B14F-4D97-AF65-F5344CB8AC3E}">
        <p14:creationId xmlns:p14="http://schemas.microsoft.com/office/powerpoint/2010/main" val="3472394778"/>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3F0D2AFA-BAEC-4108-B0C4-EDA26D43797C}"/>
              </a:ext>
            </a:extLst>
          </p:cNvPr>
          <p:cNvSpPr txBox="1"/>
          <p:nvPr/>
        </p:nvSpPr>
        <p:spPr>
          <a:xfrm>
            <a:off x="1417509" y="785198"/>
            <a:ext cx="9090734" cy="461665"/>
          </a:xfrm>
          <a:prstGeom prst="rect">
            <a:avLst/>
          </a:prstGeom>
          <a:noFill/>
        </p:spPr>
        <p:txBody>
          <a:bodyPr wrap="square" rtlCol="0">
            <a:spAutoFit/>
          </a:bodyPr>
          <a:lstStyle/>
          <a:p>
            <a:pPr algn="ctr"/>
            <a:r>
              <a:rPr lang="it-IT" sz="2400" b="1" dirty="0"/>
              <a:t>Struttura del Sistema</a:t>
            </a:r>
          </a:p>
        </p:txBody>
      </p:sp>
      <p:pic>
        <p:nvPicPr>
          <p:cNvPr id="4" name="Immagine 3" descr="Immagine che contiene screenshot&#10;&#10;Descrizione generata automaticamente">
            <a:extLst>
              <a:ext uri="{FF2B5EF4-FFF2-40B4-BE49-F238E27FC236}">
                <a16:creationId xmlns:a16="http://schemas.microsoft.com/office/drawing/2014/main" id="{98CD84AB-00A0-4E8B-B674-5E04E69FA2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0070" y="1359265"/>
            <a:ext cx="4205612" cy="4713537"/>
          </a:xfrm>
          <a:prstGeom prst="rect">
            <a:avLst/>
          </a:prstGeom>
        </p:spPr>
      </p:pic>
      <p:sp>
        <p:nvSpPr>
          <p:cNvPr id="3" name="Segnaposto numero diapositiva 2">
            <a:extLst>
              <a:ext uri="{FF2B5EF4-FFF2-40B4-BE49-F238E27FC236}">
                <a16:creationId xmlns:a16="http://schemas.microsoft.com/office/drawing/2014/main" id="{184BBEAF-54F3-42B7-BAC9-ED39FBF6E0CA}"/>
              </a:ext>
            </a:extLst>
          </p:cNvPr>
          <p:cNvSpPr>
            <a:spLocks noGrp="1"/>
          </p:cNvSpPr>
          <p:nvPr>
            <p:ph type="sldNum" sz="quarter" idx="12"/>
          </p:nvPr>
        </p:nvSpPr>
        <p:spPr/>
        <p:txBody>
          <a:bodyPr>
            <a:normAutofit/>
          </a:bodyPr>
          <a:lstStyle/>
          <a:p>
            <a:fld id="{9AE1E04E-9DDC-4509-A9AF-69F37BD3ED02}" type="slidenum">
              <a:rPr lang="it-IT" smtClean="0"/>
              <a:t>47</a:t>
            </a:fld>
            <a:endParaRPr lang="it-IT"/>
          </a:p>
        </p:txBody>
      </p:sp>
    </p:spTree>
    <p:extLst>
      <p:ext uri="{BB962C8B-B14F-4D97-AF65-F5344CB8AC3E}">
        <p14:creationId xmlns:p14="http://schemas.microsoft.com/office/powerpoint/2010/main" val="4007081318"/>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E4543EA-F904-422B-B797-4D8418C01D52}"/>
              </a:ext>
            </a:extLst>
          </p:cNvPr>
          <p:cNvSpPr>
            <a:spLocks noGrp="1"/>
          </p:cNvSpPr>
          <p:nvPr>
            <p:ph type="sldNum" sz="quarter" idx="12"/>
          </p:nvPr>
        </p:nvSpPr>
        <p:spPr/>
        <p:txBody>
          <a:bodyPr/>
          <a:lstStyle/>
          <a:p>
            <a:fld id="{9AE1E04E-9DDC-4509-A9AF-69F37BD3ED02}" type="slidenum">
              <a:rPr lang="it-IT" smtClean="0"/>
              <a:t>48</a:t>
            </a:fld>
            <a:endParaRPr lang="it-IT"/>
          </a:p>
        </p:txBody>
      </p:sp>
      <p:sp>
        <p:nvSpPr>
          <p:cNvPr id="3" name="CasellaDiTesto 2">
            <a:extLst>
              <a:ext uri="{FF2B5EF4-FFF2-40B4-BE49-F238E27FC236}">
                <a16:creationId xmlns:a16="http://schemas.microsoft.com/office/drawing/2014/main" id="{E0F8D312-BEC1-452B-BE3D-7F6E5110DB40}"/>
              </a:ext>
            </a:extLst>
          </p:cNvPr>
          <p:cNvSpPr txBox="1"/>
          <p:nvPr/>
        </p:nvSpPr>
        <p:spPr>
          <a:xfrm>
            <a:off x="1656907" y="903766"/>
            <a:ext cx="8878186" cy="461665"/>
          </a:xfrm>
          <a:prstGeom prst="rect">
            <a:avLst/>
          </a:prstGeom>
          <a:noFill/>
        </p:spPr>
        <p:txBody>
          <a:bodyPr wrap="square" rtlCol="0">
            <a:spAutoFit/>
          </a:bodyPr>
          <a:lstStyle/>
          <a:p>
            <a:pPr algn="ctr"/>
            <a:r>
              <a:rPr lang="it-IT" sz="2400" b="1" dirty="0"/>
              <a:t>Descrizione delle classi </a:t>
            </a:r>
            <a:endParaRPr lang="en-GB" sz="2400" b="1" dirty="0"/>
          </a:p>
        </p:txBody>
      </p:sp>
      <p:sp>
        <p:nvSpPr>
          <p:cNvPr id="4" name="CasellaDiTesto 3">
            <a:extLst>
              <a:ext uri="{FF2B5EF4-FFF2-40B4-BE49-F238E27FC236}">
                <a16:creationId xmlns:a16="http://schemas.microsoft.com/office/drawing/2014/main" id="{62690971-0797-41A0-849D-7E9AB5784D75}"/>
              </a:ext>
            </a:extLst>
          </p:cNvPr>
          <p:cNvSpPr txBox="1"/>
          <p:nvPr/>
        </p:nvSpPr>
        <p:spPr>
          <a:xfrm flipH="1">
            <a:off x="524184" y="1798787"/>
            <a:ext cx="10746327" cy="2062103"/>
          </a:xfrm>
          <a:prstGeom prst="rect">
            <a:avLst/>
          </a:prstGeom>
          <a:noFill/>
        </p:spPr>
        <p:txBody>
          <a:bodyPr wrap="square" rtlCol="0">
            <a:spAutoFit/>
          </a:bodyPr>
          <a:lstStyle/>
          <a:p>
            <a:r>
              <a:rPr lang="it-IT" sz="2200" dirty="0"/>
              <a:t>Il sistema prevede un’architettura </a:t>
            </a:r>
            <a:r>
              <a:rPr lang="it-IT" sz="2200" b="1" dirty="0"/>
              <a:t>Three-</a:t>
            </a:r>
            <a:r>
              <a:rPr lang="it-IT" sz="2200" b="1" dirty="0" err="1"/>
              <a:t>Tier</a:t>
            </a:r>
            <a:r>
              <a:rPr lang="it-IT" sz="2200" b="1" dirty="0"/>
              <a:t>.</a:t>
            </a:r>
          </a:p>
          <a:p>
            <a:r>
              <a:rPr lang="en-GB" sz="2200" dirty="0"/>
              <a:t>Layer:</a:t>
            </a:r>
          </a:p>
          <a:p>
            <a:pPr marL="285750" indent="-285750">
              <a:buFont typeface="Arial" panose="020B0604020202020204" pitchFamily="34" charset="0"/>
              <a:buChar char="•"/>
            </a:pPr>
            <a:r>
              <a:rPr lang="en-GB" sz="2200" dirty="0"/>
              <a:t>Data Layer</a:t>
            </a:r>
          </a:p>
          <a:p>
            <a:pPr marL="285750" indent="-285750">
              <a:buFont typeface="Arial" panose="020B0604020202020204" pitchFamily="34" charset="0"/>
              <a:buChar char="•"/>
            </a:pPr>
            <a:r>
              <a:rPr lang="en-GB" sz="2200" dirty="0"/>
              <a:t>Application Layer</a:t>
            </a:r>
          </a:p>
          <a:p>
            <a:pPr marL="285750" indent="-285750">
              <a:buFont typeface="Arial" panose="020B0604020202020204" pitchFamily="34" charset="0"/>
              <a:buChar char="•"/>
            </a:pPr>
            <a:r>
              <a:rPr lang="en-GB" sz="2200" dirty="0"/>
              <a:t>Presentation Layer</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3430956673"/>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B4E6D0BA-28CF-48D9-9762-BAA48ED6B3D8}"/>
              </a:ext>
            </a:extLst>
          </p:cNvPr>
          <p:cNvSpPr>
            <a:spLocks noGrp="1"/>
          </p:cNvSpPr>
          <p:nvPr>
            <p:ph type="sldNum" sz="quarter" idx="12"/>
          </p:nvPr>
        </p:nvSpPr>
        <p:spPr/>
        <p:txBody>
          <a:bodyPr>
            <a:normAutofit/>
          </a:bodyPr>
          <a:lstStyle/>
          <a:p>
            <a:fld id="{9AE1E04E-9DDC-4509-A9AF-69F37BD3ED02}" type="slidenum">
              <a:rPr lang="it-IT" smtClean="0"/>
              <a:t>49</a:t>
            </a:fld>
            <a:endParaRPr lang="it-IT"/>
          </a:p>
        </p:txBody>
      </p:sp>
      <p:sp>
        <p:nvSpPr>
          <p:cNvPr id="5" name="CasellaDiTesto 4">
            <a:extLst>
              <a:ext uri="{FF2B5EF4-FFF2-40B4-BE49-F238E27FC236}">
                <a16:creationId xmlns:a16="http://schemas.microsoft.com/office/drawing/2014/main" id="{88CF9107-F544-48D1-B827-618A4D03B0E7}"/>
              </a:ext>
            </a:extLst>
          </p:cNvPr>
          <p:cNvSpPr txBox="1"/>
          <p:nvPr/>
        </p:nvSpPr>
        <p:spPr>
          <a:xfrm>
            <a:off x="2379920" y="776177"/>
            <a:ext cx="7432159" cy="461665"/>
          </a:xfrm>
          <a:prstGeom prst="rect">
            <a:avLst/>
          </a:prstGeom>
          <a:noFill/>
        </p:spPr>
        <p:txBody>
          <a:bodyPr wrap="square" rtlCol="0">
            <a:spAutoFit/>
          </a:bodyPr>
          <a:lstStyle/>
          <a:p>
            <a:pPr algn="ctr"/>
            <a:r>
              <a:rPr lang="it-IT" sz="2400" b="1" dirty="0"/>
              <a:t>Data Layer – Package </a:t>
            </a:r>
            <a:r>
              <a:rPr lang="it-IT" sz="2400" b="1" dirty="0" err="1"/>
              <a:t>Beans</a:t>
            </a:r>
            <a:endParaRPr lang="en-GB" sz="2400" b="1" dirty="0"/>
          </a:p>
        </p:txBody>
      </p:sp>
      <p:sp>
        <p:nvSpPr>
          <p:cNvPr id="7" name="CasellaDiTesto 6">
            <a:extLst>
              <a:ext uri="{FF2B5EF4-FFF2-40B4-BE49-F238E27FC236}">
                <a16:creationId xmlns:a16="http://schemas.microsoft.com/office/drawing/2014/main" id="{0CCE22E6-2B51-4C80-97E9-951CFC9C8754}"/>
              </a:ext>
            </a:extLst>
          </p:cNvPr>
          <p:cNvSpPr txBox="1"/>
          <p:nvPr/>
        </p:nvSpPr>
        <p:spPr>
          <a:xfrm>
            <a:off x="265814" y="1424763"/>
            <a:ext cx="11493795" cy="369332"/>
          </a:xfrm>
          <a:prstGeom prst="rect">
            <a:avLst/>
          </a:prstGeom>
          <a:noFill/>
        </p:spPr>
        <p:txBody>
          <a:bodyPr wrap="square" rtlCol="0">
            <a:spAutoFit/>
          </a:bodyPr>
          <a:lstStyle/>
          <a:p>
            <a:r>
              <a:rPr lang="it-IT" dirty="0"/>
              <a:t>Il</a:t>
            </a:r>
            <a:r>
              <a:rPr lang="it-IT" b="1" dirty="0"/>
              <a:t> Package </a:t>
            </a:r>
            <a:r>
              <a:rPr lang="it-IT" b="1" dirty="0" err="1"/>
              <a:t>Beans</a:t>
            </a:r>
            <a:r>
              <a:rPr lang="it-IT" dirty="0"/>
              <a:t> contiene le classi che modellano l’entità del sistema.</a:t>
            </a:r>
            <a:endParaRPr lang="en-GB" dirty="0"/>
          </a:p>
        </p:txBody>
      </p:sp>
      <p:pic>
        <p:nvPicPr>
          <p:cNvPr id="8" name="Immagine 7">
            <a:extLst>
              <a:ext uri="{FF2B5EF4-FFF2-40B4-BE49-F238E27FC236}">
                <a16:creationId xmlns:a16="http://schemas.microsoft.com/office/drawing/2014/main" id="{D5936A4B-C82C-416B-9760-93282CB2942D}"/>
              </a:ext>
            </a:extLst>
          </p:cNvPr>
          <p:cNvPicPr>
            <a:picLocks noChangeAspect="1"/>
          </p:cNvPicPr>
          <p:nvPr/>
        </p:nvPicPr>
        <p:blipFill>
          <a:blip r:embed="rId2"/>
          <a:stretch>
            <a:fillRect/>
          </a:stretch>
        </p:blipFill>
        <p:spPr>
          <a:xfrm>
            <a:off x="2272177" y="1981016"/>
            <a:ext cx="7647643" cy="3639142"/>
          </a:xfrm>
          <a:prstGeom prst="rect">
            <a:avLst/>
          </a:prstGeom>
        </p:spPr>
      </p:pic>
    </p:spTree>
    <p:extLst>
      <p:ext uri="{BB962C8B-B14F-4D97-AF65-F5344CB8AC3E}">
        <p14:creationId xmlns:p14="http://schemas.microsoft.com/office/powerpoint/2010/main" val="49834857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53CEBD14-6B89-41BE-9C60-A02B4AF8A85C}"/>
              </a:ext>
            </a:extLst>
          </p:cNvPr>
          <p:cNvSpPr>
            <a:spLocks noGrp="1"/>
          </p:cNvSpPr>
          <p:nvPr>
            <p:ph type="sldNum" sz="quarter" idx="12"/>
          </p:nvPr>
        </p:nvSpPr>
        <p:spPr/>
        <p:txBody>
          <a:bodyPr/>
          <a:lstStyle/>
          <a:p>
            <a:fld id="{9AE1E04E-9DDC-4509-A9AF-69F37BD3ED02}" type="slidenum">
              <a:rPr lang="it-IT" smtClean="0"/>
              <a:t>5</a:t>
            </a:fld>
            <a:endParaRPr lang="it-IT"/>
          </a:p>
        </p:txBody>
      </p:sp>
      <p:sp>
        <p:nvSpPr>
          <p:cNvPr id="3" name="CasellaDiTesto 2">
            <a:extLst>
              <a:ext uri="{FF2B5EF4-FFF2-40B4-BE49-F238E27FC236}">
                <a16:creationId xmlns:a16="http://schemas.microsoft.com/office/drawing/2014/main" id="{F624F077-D59C-407E-870C-D45A451C5225}"/>
              </a:ext>
            </a:extLst>
          </p:cNvPr>
          <p:cNvSpPr txBox="1"/>
          <p:nvPr/>
        </p:nvSpPr>
        <p:spPr>
          <a:xfrm>
            <a:off x="922421" y="922421"/>
            <a:ext cx="10431379" cy="461665"/>
          </a:xfrm>
          <a:prstGeom prst="rect">
            <a:avLst/>
          </a:prstGeom>
          <a:noFill/>
        </p:spPr>
        <p:txBody>
          <a:bodyPr wrap="square" rtlCol="0">
            <a:spAutoFit/>
          </a:bodyPr>
          <a:lstStyle/>
          <a:p>
            <a:pPr algn="ctr"/>
            <a:r>
              <a:rPr lang="it-IT" sz="2400" b="1" dirty="0"/>
              <a:t>Obbiettivo del sito</a:t>
            </a:r>
            <a:endParaRPr lang="en-GB" sz="2400" b="1" dirty="0"/>
          </a:p>
        </p:txBody>
      </p:sp>
      <p:sp>
        <p:nvSpPr>
          <p:cNvPr id="4" name="CasellaDiTesto 3">
            <a:extLst>
              <a:ext uri="{FF2B5EF4-FFF2-40B4-BE49-F238E27FC236}">
                <a16:creationId xmlns:a16="http://schemas.microsoft.com/office/drawing/2014/main" id="{8EE37BB6-B638-4AB8-868B-DD08E9089981}"/>
              </a:ext>
            </a:extLst>
          </p:cNvPr>
          <p:cNvSpPr txBox="1"/>
          <p:nvPr/>
        </p:nvSpPr>
        <p:spPr>
          <a:xfrm>
            <a:off x="417095" y="1700463"/>
            <a:ext cx="10936705" cy="707886"/>
          </a:xfrm>
          <a:prstGeom prst="rect">
            <a:avLst/>
          </a:prstGeom>
          <a:noFill/>
        </p:spPr>
        <p:txBody>
          <a:bodyPr wrap="square" rtlCol="0">
            <a:spAutoFit/>
          </a:bodyPr>
          <a:lstStyle/>
          <a:p>
            <a:r>
              <a:rPr lang="it-IT" sz="2000" dirty="0"/>
              <a:t>L’obbiettivo da raggiungere è quello di fornire un sito in cui l’utente possa disporre di un vasto catalogo, costantemente aggiornato, e da cui acquistare gli articoli che desidera.</a:t>
            </a:r>
            <a:endParaRPr lang="en-GB" sz="2000" dirty="0"/>
          </a:p>
        </p:txBody>
      </p:sp>
    </p:spTree>
    <p:extLst>
      <p:ext uri="{BB962C8B-B14F-4D97-AF65-F5344CB8AC3E}">
        <p14:creationId xmlns:p14="http://schemas.microsoft.com/office/powerpoint/2010/main" val="1218623597"/>
      </p:ext>
    </p:extLst>
  </p:cSld>
  <p:clrMapOvr>
    <a:masterClrMapping/>
  </p:clrMapOvr>
  <p:transition spd="slow">
    <p:push dir="u"/>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08A55E1C-DD01-4167-B786-5021E4BD5EC1}"/>
              </a:ext>
            </a:extLst>
          </p:cNvPr>
          <p:cNvSpPr>
            <a:spLocks noGrp="1"/>
          </p:cNvSpPr>
          <p:nvPr>
            <p:ph type="sldNum" sz="quarter" idx="12"/>
          </p:nvPr>
        </p:nvSpPr>
        <p:spPr/>
        <p:txBody>
          <a:bodyPr/>
          <a:lstStyle/>
          <a:p>
            <a:fld id="{9AE1E04E-9DDC-4509-A9AF-69F37BD3ED02}" type="slidenum">
              <a:rPr lang="it-IT" smtClean="0"/>
              <a:t>50</a:t>
            </a:fld>
            <a:endParaRPr lang="it-IT"/>
          </a:p>
        </p:txBody>
      </p:sp>
      <p:sp>
        <p:nvSpPr>
          <p:cNvPr id="3" name="CasellaDiTesto 2">
            <a:extLst>
              <a:ext uri="{FF2B5EF4-FFF2-40B4-BE49-F238E27FC236}">
                <a16:creationId xmlns:a16="http://schemas.microsoft.com/office/drawing/2014/main" id="{A04FC83E-05C4-45F6-9472-310865003D86}"/>
              </a:ext>
            </a:extLst>
          </p:cNvPr>
          <p:cNvSpPr txBox="1"/>
          <p:nvPr/>
        </p:nvSpPr>
        <p:spPr>
          <a:xfrm>
            <a:off x="3235841" y="850605"/>
            <a:ext cx="5720317" cy="461665"/>
          </a:xfrm>
          <a:prstGeom prst="rect">
            <a:avLst/>
          </a:prstGeom>
          <a:noFill/>
        </p:spPr>
        <p:txBody>
          <a:bodyPr wrap="square" rtlCol="0">
            <a:spAutoFit/>
          </a:bodyPr>
          <a:lstStyle/>
          <a:p>
            <a:pPr algn="ctr"/>
            <a:r>
              <a:rPr lang="it-IT" sz="2400" b="1" dirty="0"/>
              <a:t>Descrizione delle classi – Package Bean</a:t>
            </a:r>
            <a:endParaRPr lang="en-GB" sz="2400" b="1" dirty="0"/>
          </a:p>
        </p:txBody>
      </p:sp>
      <p:pic>
        <p:nvPicPr>
          <p:cNvPr id="5" name="Immagine 4" descr="Immagine che contiene screenshot&#10;&#10;Descrizione generata automaticamente">
            <a:extLst>
              <a:ext uri="{FF2B5EF4-FFF2-40B4-BE49-F238E27FC236}">
                <a16:creationId xmlns:a16="http://schemas.microsoft.com/office/drawing/2014/main" id="{BF5BEAD2-CE6E-4E3C-BF5D-D4666B5A12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5566" y="1312270"/>
            <a:ext cx="7180868" cy="4458649"/>
          </a:xfrm>
          <a:prstGeom prst="rect">
            <a:avLst/>
          </a:prstGeom>
        </p:spPr>
      </p:pic>
    </p:spTree>
    <p:extLst>
      <p:ext uri="{BB962C8B-B14F-4D97-AF65-F5344CB8AC3E}">
        <p14:creationId xmlns:p14="http://schemas.microsoft.com/office/powerpoint/2010/main" val="2565851237"/>
      </p:ext>
    </p:extLst>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B4E6D0BA-28CF-48D9-9762-BAA48ED6B3D8}"/>
              </a:ext>
            </a:extLst>
          </p:cNvPr>
          <p:cNvSpPr>
            <a:spLocks noGrp="1"/>
          </p:cNvSpPr>
          <p:nvPr>
            <p:ph type="sldNum" sz="quarter" idx="12"/>
          </p:nvPr>
        </p:nvSpPr>
        <p:spPr/>
        <p:txBody>
          <a:bodyPr>
            <a:normAutofit/>
          </a:bodyPr>
          <a:lstStyle/>
          <a:p>
            <a:fld id="{9AE1E04E-9DDC-4509-A9AF-69F37BD3ED02}" type="slidenum">
              <a:rPr lang="it-IT" smtClean="0"/>
              <a:t>51</a:t>
            </a:fld>
            <a:endParaRPr lang="it-IT"/>
          </a:p>
        </p:txBody>
      </p:sp>
      <p:sp>
        <p:nvSpPr>
          <p:cNvPr id="5" name="CasellaDiTesto 4">
            <a:extLst>
              <a:ext uri="{FF2B5EF4-FFF2-40B4-BE49-F238E27FC236}">
                <a16:creationId xmlns:a16="http://schemas.microsoft.com/office/drawing/2014/main" id="{88CF9107-F544-48D1-B827-618A4D03B0E7}"/>
              </a:ext>
            </a:extLst>
          </p:cNvPr>
          <p:cNvSpPr txBox="1"/>
          <p:nvPr/>
        </p:nvSpPr>
        <p:spPr>
          <a:xfrm>
            <a:off x="2379920" y="776177"/>
            <a:ext cx="7432159" cy="461665"/>
          </a:xfrm>
          <a:prstGeom prst="rect">
            <a:avLst/>
          </a:prstGeom>
          <a:noFill/>
        </p:spPr>
        <p:txBody>
          <a:bodyPr wrap="square" rtlCol="0">
            <a:spAutoFit/>
          </a:bodyPr>
          <a:lstStyle/>
          <a:p>
            <a:pPr algn="ctr"/>
            <a:r>
              <a:rPr lang="it-IT" sz="2400" b="1" dirty="0"/>
              <a:t>Data Layer – Package Model</a:t>
            </a:r>
            <a:endParaRPr lang="en-GB" sz="2400" b="1" dirty="0"/>
          </a:p>
        </p:txBody>
      </p:sp>
      <p:sp>
        <p:nvSpPr>
          <p:cNvPr id="7" name="CasellaDiTesto 6">
            <a:extLst>
              <a:ext uri="{FF2B5EF4-FFF2-40B4-BE49-F238E27FC236}">
                <a16:creationId xmlns:a16="http://schemas.microsoft.com/office/drawing/2014/main" id="{0CCE22E6-2B51-4C80-97E9-951CFC9C8754}"/>
              </a:ext>
            </a:extLst>
          </p:cNvPr>
          <p:cNvSpPr txBox="1"/>
          <p:nvPr/>
        </p:nvSpPr>
        <p:spPr>
          <a:xfrm>
            <a:off x="265814" y="1424763"/>
            <a:ext cx="11493795" cy="369332"/>
          </a:xfrm>
          <a:prstGeom prst="rect">
            <a:avLst/>
          </a:prstGeom>
          <a:noFill/>
        </p:spPr>
        <p:txBody>
          <a:bodyPr wrap="square" rtlCol="0">
            <a:spAutoFit/>
          </a:bodyPr>
          <a:lstStyle/>
          <a:p>
            <a:r>
              <a:rPr lang="it-IT" dirty="0"/>
              <a:t>Il</a:t>
            </a:r>
            <a:r>
              <a:rPr lang="it-IT" b="1" dirty="0"/>
              <a:t> Package Model</a:t>
            </a:r>
            <a:r>
              <a:rPr lang="it-IT" dirty="0"/>
              <a:t> contiene le classi che modellano la conoscenza sull’entità del sistema.</a:t>
            </a:r>
            <a:endParaRPr lang="en-GB" dirty="0"/>
          </a:p>
        </p:txBody>
      </p:sp>
      <p:pic>
        <p:nvPicPr>
          <p:cNvPr id="2" name="Immagine 1">
            <a:extLst>
              <a:ext uri="{FF2B5EF4-FFF2-40B4-BE49-F238E27FC236}">
                <a16:creationId xmlns:a16="http://schemas.microsoft.com/office/drawing/2014/main" id="{9ECF7349-3F15-4AAF-B99A-3CF70F5FA13A}"/>
              </a:ext>
            </a:extLst>
          </p:cNvPr>
          <p:cNvPicPr>
            <a:picLocks noChangeAspect="1"/>
          </p:cNvPicPr>
          <p:nvPr/>
        </p:nvPicPr>
        <p:blipFill>
          <a:blip r:embed="rId2"/>
          <a:stretch>
            <a:fillRect/>
          </a:stretch>
        </p:blipFill>
        <p:spPr>
          <a:xfrm>
            <a:off x="2869147" y="2108424"/>
            <a:ext cx="6453705" cy="3691673"/>
          </a:xfrm>
          <a:prstGeom prst="rect">
            <a:avLst/>
          </a:prstGeom>
        </p:spPr>
      </p:pic>
    </p:spTree>
    <p:extLst>
      <p:ext uri="{BB962C8B-B14F-4D97-AF65-F5344CB8AC3E}">
        <p14:creationId xmlns:p14="http://schemas.microsoft.com/office/powerpoint/2010/main" val="1690265967"/>
      </p:ext>
    </p:extLst>
  </p:cSld>
  <p:clrMapOvr>
    <a:masterClrMapping/>
  </p:clrMapOvr>
  <p:transition spd="slow">
    <p:push dir="u"/>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08A55E1C-DD01-4167-B786-5021E4BD5EC1}"/>
              </a:ext>
            </a:extLst>
          </p:cNvPr>
          <p:cNvSpPr>
            <a:spLocks noGrp="1"/>
          </p:cNvSpPr>
          <p:nvPr>
            <p:ph type="sldNum" sz="quarter" idx="12"/>
          </p:nvPr>
        </p:nvSpPr>
        <p:spPr/>
        <p:txBody>
          <a:bodyPr/>
          <a:lstStyle/>
          <a:p>
            <a:fld id="{9AE1E04E-9DDC-4509-A9AF-69F37BD3ED02}" type="slidenum">
              <a:rPr lang="it-IT" smtClean="0"/>
              <a:t>52</a:t>
            </a:fld>
            <a:endParaRPr lang="it-IT"/>
          </a:p>
        </p:txBody>
      </p:sp>
      <p:sp>
        <p:nvSpPr>
          <p:cNvPr id="3" name="CasellaDiTesto 2">
            <a:extLst>
              <a:ext uri="{FF2B5EF4-FFF2-40B4-BE49-F238E27FC236}">
                <a16:creationId xmlns:a16="http://schemas.microsoft.com/office/drawing/2014/main" id="{A04FC83E-05C4-45F6-9472-310865003D86}"/>
              </a:ext>
            </a:extLst>
          </p:cNvPr>
          <p:cNvSpPr txBox="1"/>
          <p:nvPr/>
        </p:nvSpPr>
        <p:spPr>
          <a:xfrm>
            <a:off x="3235841" y="850605"/>
            <a:ext cx="5720317" cy="461665"/>
          </a:xfrm>
          <a:prstGeom prst="rect">
            <a:avLst/>
          </a:prstGeom>
          <a:noFill/>
        </p:spPr>
        <p:txBody>
          <a:bodyPr wrap="square" rtlCol="0">
            <a:spAutoFit/>
          </a:bodyPr>
          <a:lstStyle/>
          <a:p>
            <a:pPr algn="ctr"/>
            <a:r>
              <a:rPr lang="it-IT" sz="2400" b="1" dirty="0"/>
              <a:t>Descrizione delle classi – Package Model</a:t>
            </a:r>
            <a:endParaRPr lang="en-GB" sz="2400" b="1" dirty="0"/>
          </a:p>
        </p:txBody>
      </p:sp>
      <p:pic>
        <p:nvPicPr>
          <p:cNvPr id="6" name="Immagine 5" descr="Immagine che contiene screenshot&#10;&#10;Descrizione generata automaticamente">
            <a:extLst>
              <a:ext uri="{FF2B5EF4-FFF2-40B4-BE49-F238E27FC236}">
                <a16:creationId xmlns:a16="http://schemas.microsoft.com/office/drawing/2014/main" id="{37D68158-CD75-4A06-826E-EABB47ABBE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1651" y="1312270"/>
            <a:ext cx="7668695" cy="4648849"/>
          </a:xfrm>
          <a:prstGeom prst="rect">
            <a:avLst/>
          </a:prstGeom>
        </p:spPr>
      </p:pic>
    </p:spTree>
    <p:extLst>
      <p:ext uri="{BB962C8B-B14F-4D97-AF65-F5344CB8AC3E}">
        <p14:creationId xmlns:p14="http://schemas.microsoft.com/office/powerpoint/2010/main" val="2338322534"/>
      </p:ext>
    </p:extLst>
  </p:cSld>
  <p:clrMapOvr>
    <a:masterClrMapping/>
  </p:clrMapOvr>
  <p:transition spd="slow">
    <p:push di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B4E6D0BA-28CF-48D9-9762-BAA48ED6B3D8}"/>
              </a:ext>
            </a:extLst>
          </p:cNvPr>
          <p:cNvSpPr>
            <a:spLocks noGrp="1"/>
          </p:cNvSpPr>
          <p:nvPr>
            <p:ph type="sldNum" sz="quarter" idx="12"/>
          </p:nvPr>
        </p:nvSpPr>
        <p:spPr/>
        <p:txBody>
          <a:bodyPr>
            <a:normAutofit/>
          </a:bodyPr>
          <a:lstStyle/>
          <a:p>
            <a:fld id="{9AE1E04E-9DDC-4509-A9AF-69F37BD3ED02}" type="slidenum">
              <a:rPr lang="it-IT" smtClean="0"/>
              <a:t>53</a:t>
            </a:fld>
            <a:endParaRPr lang="it-IT"/>
          </a:p>
        </p:txBody>
      </p:sp>
      <p:sp>
        <p:nvSpPr>
          <p:cNvPr id="5" name="CasellaDiTesto 4">
            <a:extLst>
              <a:ext uri="{FF2B5EF4-FFF2-40B4-BE49-F238E27FC236}">
                <a16:creationId xmlns:a16="http://schemas.microsoft.com/office/drawing/2014/main" id="{88CF9107-F544-48D1-B827-618A4D03B0E7}"/>
              </a:ext>
            </a:extLst>
          </p:cNvPr>
          <p:cNvSpPr txBox="1"/>
          <p:nvPr/>
        </p:nvSpPr>
        <p:spPr>
          <a:xfrm>
            <a:off x="2296631" y="818707"/>
            <a:ext cx="7432159" cy="461665"/>
          </a:xfrm>
          <a:prstGeom prst="rect">
            <a:avLst/>
          </a:prstGeom>
          <a:noFill/>
        </p:spPr>
        <p:txBody>
          <a:bodyPr wrap="square" rtlCol="0">
            <a:spAutoFit/>
          </a:bodyPr>
          <a:lstStyle/>
          <a:p>
            <a:pPr algn="ctr"/>
            <a:r>
              <a:rPr lang="it-IT" sz="2400" b="1" dirty="0"/>
              <a:t>Application Layer – Package Controller</a:t>
            </a:r>
            <a:endParaRPr lang="en-GB" sz="2400" b="1" dirty="0"/>
          </a:p>
        </p:txBody>
      </p:sp>
      <p:sp>
        <p:nvSpPr>
          <p:cNvPr id="7" name="CasellaDiTesto 6">
            <a:extLst>
              <a:ext uri="{FF2B5EF4-FFF2-40B4-BE49-F238E27FC236}">
                <a16:creationId xmlns:a16="http://schemas.microsoft.com/office/drawing/2014/main" id="{0CCE22E6-2B51-4C80-97E9-951CFC9C8754}"/>
              </a:ext>
            </a:extLst>
          </p:cNvPr>
          <p:cNvSpPr txBox="1"/>
          <p:nvPr/>
        </p:nvSpPr>
        <p:spPr>
          <a:xfrm>
            <a:off x="265814" y="1424763"/>
            <a:ext cx="11493795" cy="369332"/>
          </a:xfrm>
          <a:prstGeom prst="rect">
            <a:avLst/>
          </a:prstGeom>
          <a:noFill/>
        </p:spPr>
        <p:txBody>
          <a:bodyPr wrap="square" rtlCol="0">
            <a:spAutoFit/>
          </a:bodyPr>
          <a:lstStyle/>
          <a:p>
            <a:r>
              <a:rPr lang="it-IT" dirty="0"/>
              <a:t>Il </a:t>
            </a:r>
            <a:r>
              <a:rPr lang="it-IT" b="1" dirty="0"/>
              <a:t>Package Controller </a:t>
            </a:r>
            <a:r>
              <a:rPr lang="it-IT" dirty="0"/>
              <a:t>contiene le</a:t>
            </a:r>
            <a:r>
              <a:rPr lang="it-IT" b="1" dirty="0"/>
              <a:t> </a:t>
            </a:r>
            <a:r>
              <a:rPr lang="it-IT" b="1" dirty="0" err="1"/>
              <a:t>Servlet</a:t>
            </a:r>
            <a:r>
              <a:rPr lang="it-IT" b="1" dirty="0"/>
              <a:t> </a:t>
            </a:r>
            <a:r>
              <a:rPr lang="it-IT" dirty="0"/>
              <a:t>che modellano la logica di business del sistema.</a:t>
            </a:r>
            <a:endParaRPr lang="en-GB" dirty="0"/>
          </a:p>
        </p:txBody>
      </p:sp>
      <p:pic>
        <p:nvPicPr>
          <p:cNvPr id="4" name="Immagine 3">
            <a:extLst>
              <a:ext uri="{FF2B5EF4-FFF2-40B4-BE49-F238E27FC236}">
                <a16:creationId xmlns:a16="http://schemas.microsoft.com/office/drawing/2014/main" id="{AAD22450-5657-4A0F-849F-EAC1F7F7C0D9}"/>
              </a:ext>
            </a:extLst>
          </p:cNvPr>
          <p:cNvPicPr>
            <a:picLocks noChangeAspect="1"/>
          </p:cNvPicPr>
          <p:nvPr/>
        </p:nvPicPr>
        <p:blipFill>
          <a:blip r:embed="rId2"/>
          <a:stretch>
            <a:fillRect/>
          </a:stretch>
        </p:blipFill>
        <p:spPr>
          <a:xfrm>
            <a:off x="1816663" y="2115879"/>
            <a:ext cx="8558673" cy="3413051"/>
          </a:xfrm>
          <a:prstGeom prst="rect">
            <a:avLst/>
          </a:prstGeom>
        </p:spPr>
      </p:pic>
    </p:spTree>
    <p:extLst>
      <p:ext uri="{BB962C8B-B14F-4D97-AF65-F5344CB8AC3E}">
        <p14:creationId xmlns:p14="http://schemas.microsoft.com/office/powerpoint/2010/main" val="2010322688"/>
      </p:ext>
    </p:extLst>
  </p:cSld>
  <p:clrMapOvr>
    <a:masterClrMapping/>
  </p:clrMapOvr>
  <p:transition spd="slow">
    <p:push dir="u"/>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E32B21E-5565-47B1-A38A-DB9CBF6A2E0A}"/>
              </a:ext>
            </a:extLst>
          </p:cNvPr>
          <p:cNvSpPr>
            <a:spLocks noGrp="1"/>
          </p:cNvSpPr>
          <p:nvPr>
            <p:ph type="sldNum" sz="quarter" idx="12"/>
          </p:nvPr>
        </p:nvSpPr>
        <p:spPr/>
        <p:txBody>
          <a:bodyPr/>
          <a:lstStyle/>
          <a:p>
            <a:fld id="{9AE1E04E-9DDC-4509-A9AF-69F37BD3ED02}" type="slidenum">
              <a:rPr lang="it-IT" smtClean="0"/>
              <a:t>54</a:t>
            </a:fld>
            <a:endParaRPr lang="it-IT"/>
          </a:p>
        </p:txBody>
      </p:sp>
      <p:sp>
        <p:nvSpPr>
          <p:cNvPr id="3" name="CasellaDiTesto 2">
            <a:extLst>
              <a:ext uri="{FF2B5EF4-FFF2-40B4-BE49-F238E27FC236}">
                <a16:creationId xmlns:a16="http://schemas.microsoft.com/office/drawing/2014/main" id="{64D8E52C-4CD7-43C7-8558-D19FA690CD33}"/>
              </a:ext>
            </a:extLst>
          </p:cNvPr>
          <p:cNvSpPr txBox="1"/>
          <p:nvPr/>
        </p:nvSpPr>
        <p:spPr>
          <a:xfrm>
            <a:off x="3262423" y="882501"/>
            <a:ext cx="5667154" cy="830997"/>
          </a:xfrm>
          <a:prstGeom prst="rect">
            <a:avLst/>
          </a:prstGeom>
          <a:noFill/>
        </p:spPr>
        <p:txBody>
          <a:bodyPr wrap="square" rtlCol="0">
            <a:spAutoFit/>
          </a:bodyPr>
          <a:lstStyle/>
          <a:p>
            <a:pPr algn="ctr"/>
            <a:r>
              <a:rPr lang="it-IT" sz="2400" b="1" dirty="0"/>
              <a:t>Package Controller - Gestione</a:t>
            </a:r>
            <a:r>
              <a:rPr lang="it-IT" sz="2400" dirty="0"/>
              <a:t> </a:t>
            </a:r>
            <a:r>
              <a:rPr lang="it-IT" sz="2400" b="1" dirty="0"/>
              <a:t>Profilo</a:t>
            </a:r>
            <a:endParaRPr lang="en-GB" sz="2400" b="1" dirty="0"/>
          </a:p>
          <a:p>
            <a:pPr algn="ctr"/>
            <a:r>
              <a:rPr lang="en-GB" sz="2400" b="1" dirty="0"/>
              <a:t> </a:t>
            </a:r>
          </a:p>
        </p:txBody>
      </p:sp>
      <p:pic>
        <p:nvPicPr>
          <p:cNvPr id="5" name="Immagine 4">
            <a:extLst>
              <a:ext uri="{FF2B5EF4-FFF2-40B4-BE49-F238E27FC236}">
                <a16:creationId xmlns:a16="http://schemas.microsoft.com/office/drawing/2014/main" id="{8BDB11A3-EF9E-44DC-82BE-58221C7BC094}"/>
              </a:ext>
            </a:extLst>
          </p:cNvPr>
          <p:cNvPicPr>
            <a:picLocks noChangeAspect="1"/>
          </p:cNvPicPr>
          <p:nvPr/>
        </p:nvPicPr>
        <p:blipFill>
          <a:blip r:embed="rId2"/>
          <a:stretch>
            <a:fillRect/>
          </a:stretch>
        </p:blipFill>
        <p:spPr>
          <a:xfrm>
            <a:off x="3066084" y="1445205"/>
            <a:ext cx="6059832" cy="4530294"/>
          </a:xfrm>
          <a:prstGeom prst="rect">
            <a:avLst/>
          </a:prstGeom>
        </p:spPr>
      </p:pic>
    </p:spTree>
    <p:extLst>
      <p:ext uri="{BB962C8B-B14F-4D97-AF65-F5344CB8AC3E}">
        <p14:creationId xmlns:p14="http://schemas.microsoft.com/office/powerpoint/2010/main" val="2397848077"/>
      </p:ext>
    </p:extLst>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2CA4191E-ADE8-43AB-94F7-5988867F1045}"/>
              </a:ext>
            </a:extLst>
          </p:cNvPr>
          <p:cNvSpPr>
            <a:spLocks noGrp="1"/>
          </p:cNvSpPr>
          <p:nvPr>
            <p:ph type="sldNum" sz="quarter" idx="12"/>
          </p:nvPr>
        </p:nvSpPr>
        <p:spPr/>
        <p:txBody>
          <a:bodyPr/>
          <a:lstStyle/>
          <a:p>
            <a:fld id="{9AE1E04E-9DDC-4509-A9AF-69F37BD3ED02}" type="slidenum">
              <a:rPr lang="it-IT" smtClean="0"/>
              <a:t>55</a:t>
            </a:fld>
            <a:endParaRPr lang="it-IT"/>
          </a:p>
        </p:txBody>
      </p:sp>
      <p:sp>
        <p:nvSpPr>
          <p:cNvPr id="3" name="CasellaDiTesto 2">
            <a:extLst>
              <a:ext uri="{FF2B5EF4-FFF2-40B4-BE49-F238E27FC236}">
                <a16:creationId xmlns:a16="http://schemas.microsoft.com/office/drawing/2014/main" id="{B1969D14-3B91-4604-9358-D8046FA82F35}"/>
              </a:ext>
            </a:extLst>
          </p:cNvPr>
          <p:cNvSpPr txBox="1"/>
          <p:nvPr/>
        </p:nvSpPr>
        <p:spPr>
          <a:xfrm>
            <a:off x="3225208" y="1052623"/>
            <a:ext cx="5741581" cy="461665"/>
          </a:xfrm>
          <a:prstGeom prst="rect">
            <a:avLst/>
          </a:prstGeom>
          <a:noFill/>
        </p:spPr>
        <p:txBody>
          <a:bodyPr wrap="square" rtlCol="0">
            <a:spAutoFit/>
          </a:bodyPr>
          <a:lstStyle/>
          <a:p>
            <a:pPr algn="ctr"/>
            <a:r>
              <a:rPr lang="it-IT" sz="2400" b="1" dirty="0"/>
              <a:t>Package Controller – Gestione Account</a:t>
            </a:r>
            <a:endParaRPr lang="en-GB" sz="2400" b="1" dirty="0"/>
          </a:p>
        </p:txBody>
      </p:sp>
      <p:pic>
        <p:nvPicPr>
          <p:cNvPr id="4" name="Immagine 3">
            <a:extLst>
              <a:ext uri="{FF2B5EF4-FFF2-40B4-BE49-F238E27FC236}">
                <a16:creationId xmlns:a16="http://schemas.microsoft.com/office/drawing/2014/main" id="{35971087-4701-4197-92C2-5BB1A1D738EF}"/>
              </a:ext>
            </a:extLst>
          </p:cNvPr>
          <p:cNvPicPr>
            <a:picLocks noChangeAspect="1"/>
          </p:cNvPicPr>
          <p:nvPr/>
        </p:nvPicPr>
        <p:blipFill>
          <a:blip r:embed="rId2"/>
          <a:stretch>
            <a:fillRect/>
          </a:stretch>
        </p:blipFill>
        <p:spPr>
          <a:xfrm>
            <a:off x="437181" y="2406576"/>
            <a:ext cx="11317637" cy="1435847"/>
          </a:xfrm>
          <a:prstGeom prst="rect">
            <a:avLst/>
          </a:prstGeom>
        </p:spPr>
      </p:pic>
    </p:spTree>
    <p:extLst>
      <p:ext uri="{BB962C8B-B14F-4D97-AF65-F5344CB8AC3E}">
        <p14:creationId xmlns:p14="http://schemas.microsoft.com/office/powerpoint/2010/main" val="1629479687"/>
      </p:ext>
    </p:extLst>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DE376FD-116E-4D65-8E80-F15FCBBC9462}"/>
              </a:ext>
            </a:extLst>
          </p:cNvPr>
          <p:cNvSpPr>
            <a:spLocks noGrp="1"/>
          </p:cNvSpPr>
          <p:nvPr>
            <p:ph type="sldNum" sz="quarter" idx="12"/>
          </p:nvPr>
        </p:nvSpPr>
        <p:spPr/>
        <p:txBody>
          <a:bodyPr/>
          <a:lstStyle/>
          <a:p>
            <a:fld id="{9AE1E04E-9DDC-4509-A9AF-69F37BD3ED02}" type="slidenum">
              <a:rPr lang="it-IT" smtClean="0"/>
              <a:t>56</a:t>
            </a:fld>
            <a:endParaRPr lang="it-IT"/>
          </a:p>
        </p:txBody>
      </p:sp>
      <p:sp>
        <p:nvSpPr>
          <p:cNvPr id="3" name="CasellaDiTesto 2">
            <a:extLst>
              <a:ext uri="{FF2B5EF4-FFF2-40B4-BE49-F238E27FC236}">
                <a16:creationId xmlns:a16="http://schemas.microsoft.com/office/drawing/2014/main" id="{68CF57C1-F425-4DAE-87EF-F094BD6C4A4A}"/>
              </a:ext>
            </a:extLst>
          </p:cNvPr>
          <p:cNvSpPr txBox="1"/>
          <p:nvPr/>
        </p:nvSpPr>
        <p:spPr>
          <a:xfrm>
            <a:off x="2534092" y="953200"/>
            <a:ext cx="7123814" cy="461665"/>
          </a:xfrm>
          <a:prstGeom prst="rect">
            <a:avLst/>
          </a:prstGeom>
          <a:noFill/>
        </p:spPr>
        <p:txBody>
          <a:bodyPr wrap="square" rtlCol="0">
            <a:spAutoFit/>
          </a:bodyPr>
          <a:lstStyle/>
          <a:p>
            <a:pPr algn="ctr"/>
            <a:r>
              <a:rPr lang="it-IT" sz="2400" b="1" dirty="0"/>
              <a:t>Package Controller – Gestione Carrello</a:t>
            </a:r>
            <a:endParaRPr lang="en-GB" sz="2400" b="1" dirty="0"/>
          </a:p>
        </p:txBody>
      </p:sp>
      <p:pic>
        <p:nvPicPr>
          <p:cNvPr id="4" name="Immagine 3">
            <a:extLst>
              <a:ext uri="{FF2B5EF4-FFF2-40B4-BE49-F238E27FC236}">
                <a16:creationId xmlns:a16="http://schemas.microsoft.com/office/drawing/2014/main" id="{AE23CD3E-7F05-4B52-AE21-6B67A4F82EE4}"/>
              </a:ext>
            </a:extLst>
          </p:cNvPr>
          <p:cNvPicPr>
            <a:picLocks noChangeAspect="1"/>
          </p:cNvPicPr>
          <p:nvPr/>
        </p:nvPicPr>
        <p:blipFill>
          <a:blip r:embed="rId2"/>
          <a:stretch>
            <a:fillRect/>
          </a:stretch>
        </p:blipFill>
        <p:spPr>
          <a:xfrm>
            <a:off x="3079666" y="1508121"/>
            <a:ext cx="6032667" cy="4125792"/>
          </a:xfrm>
          <a:prstGeom prst="rect">
            <a:avLst/>
          </a:prstGeom>
        </p:spPr>
      </p:pic>
    </p:spTree>
    <p:extLst>
      <p:ext uri="{BB962C8B-B14F-4D97-AF65-F5344CB8AC3E}">
        <p14:creationId xmlns:p14="http://schemas.microsoft.com/office/powerpoint/2010/main" val="4117508957"/>
      </p:ext>
    </p:extLst>
  </p:cSld>
  <p:clrMapOvr>
    <a:masterClrMapping/>
  </p:clrMapOvr>
  <p:transition spd="slow">
    <p:push dir="u"/>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454DD8D1-F80D-4071-A1DB-AC9F8D9C80C7}"/>
              </a:ext>
            </a:extLst>
          </p:cNvPr>
          <p:cNvSpPr>
            <a:spLocks noGrp="1"/>
          </p:cNvSpPr>
          <p:nvPr>
            <p:ph type="sldNum" sz="quarter" idx="12"/>
          </p:nvPr>
        </p:nvSpPr>
        <p:spPr/>
        <p:txBody>
          <a:bodyPr/>
          <a:lstStyle/>
          <a:p>
            <a:fld id="{9AE1E04E-9DDC-4509-A9AF-69F37BD3ED02}" type="slidenum">
              <a:rPr lang="it-IT" smtClean="0"/>
              <a:t>57</a:t>
            </a:fld>
            <a:endParaRPr lang="it-IT"/>
          </a:p>
        </p:txBody>
      </p:sp>
      <p:sp>
        <p:nvSpPr>
          <p:cNvPr id="3" name="CasellaDiTesto 2">
            <a:extLst>
              <a:ext uri="{FF2B5EF4-FFF2-40B4-BE49-F238E27FC236}">
                <a16:creationId xmlns:a16="http://schemas.microsoft.com/office/drawing/2014/main" id="{3411B981-7870-48B5-A477-9108E66CFDBE}"/>
              </a:ext>
            </a:extLst>
          </p:cNvPr>
          <p:cNvSpPr txBox="1"/>
          <p:nvPr/>
        </p:nvSpPr>
        <p:spPr>
          <a:xfrm>
            <a:off x="2935356" y="1028124"/>
            <a:ext cx="6321287" cy="461665"/>
          </a:xfrm>
          <a:prstGeom prst="rect">
            <a:avLst/>
          </a:prstGeom>
          <a:noFill/>
        </p:spPr>
        <p:txBody>
          <a:bodyPr wrap="square" rtlCol="0">
            <a:spAutoFit/>
          </a:bodyPr>
          <a:lstStyle/>
          <a:p>
            <a:pPr algn="ctr"/>
            <a:r>
              <a:rPr lang="it-IT" sz="2400" b="1" dirty="0"/>
              <a:t>Package Controller – Gestione Catalogo</a:t>
            </a:r>
            <a:endParaRPr lang="en-GB" sz="2400" b="1" dirty="0"/>
          </a:p>
        </p:txBody>
      </p:sp>
      <p:pic>
        <p:nvPicPr>
          <p:cNvPr id="4" name="Immagine 3">
            <a:extLst>
              <a:ext uri="{FF2B5EF4-FFF2-40B4-BE49-F238E27FC236}">
                <a16:creationId xmlns:a16="http://schemas.microsoft.com/office/drawing/2014/main" id="{5B3BC63E-A4C7-4E34-BA19-1EBB77739D49}"/>
              </a:ext>
            </a:extLst>
          </p:cNvPr>
          <p:cNvPicPr>
            <a:picLocks noChangeAspect="1"/>
          </p:cNvPicPr>
          <p:nvPr/>
        </p:nvPicPr>
        <p:blipFill>
          <a:blip r:embed="rId2"/>
          <a:stretch>
            <a:fillRect/>
          </a:stretch>
        </p:blipFill>
        <p:spPr>
          <a:xfrm>
            <a:off x="805458" y="1776612"/>
            <a:ext cx="10581083" cy="3304775"/>
          </a:xfrm>
          <a:prstGeom prst="rect">
            <a:avLst/>
          </a:prstGeom>
        </p:spPr>
      </p:pic>
    </p:spTree>
    <p:extLst>
      <p:ext uri="{BB962C8B-B14F-4D97-AF65-F5344CB8AC3E}">
        <p14:creationId xmlns:p14="http://schemas.microsoft.com/office/powerpoint/2010/main" val="1280913566"/>
      </p:ext>
    </p:extLst>
  </p:cSld>
  <p:clrMapOvr>
    <a:masterClrMapping/>
  </p:clrMapOvr>
  <p:transition spd="slow">
    <p:push dir="u"/>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095D683-2369-4ED2-8EB9-5F7A7698A863}"/>
              </a:ext>
            </a:extLst>
          </p:cNvPr>
          <p:cNvSpPr>
            <a:spLocks noGrp="1"/>
          </p:cNvSpPr>
          <p:nvPr>
            <p:ph type="sldNum" sz="quarter" idx="12"/>
          </p:nvPr>
        </p:nvSpPr>
        <p:spPr/>
        <p:txBody>
          <a:bodyPr/>
          <a:lstStyle/>
          <a:p>
            <a:fld id="{9AE1E04E-9DDC-4509-A9AF-69F37BD3ED02}" type="slidenum">
              <a:rPr lang="it-IT" smtClean="0"/>
              <a:t>58</a:t>
            </a:fld>
            <a:endParaRPr lang="it-IT"/>
          </a:p>
        </p:txBody>
      </p:sp>
      <p:pic>
        <p:nvPicPr>
          <p:cNvPr id="3" name="Immagine 2">
            <a:extLst>
              <a:ext uri="{FF2B5EF4-FFF2-40B4-BE49-F238E27FC236}">
                <a16:creationId xmlns:a16="http://schemas.microsoft.com/office/drawing/2014/main" id="{80AB1F1A-C9AE-4706-8BDA-3CCC9CAC44A2}"/>
              </a:ext>
            </a:extLst>
          </p:cNvPr>
          <p:cNvPicPr>
            <a:picLocks noChangeAspect="1"/>
          </p:cNvPicPr>
          <p:nvPr/>
        </p:nvPicPr>
        <p:blipFill>
          <a:blip r:embed="rId2"/>
          <a:stretch>
            <a:fillRect/>
          </a:stretch>
        </p:blipFill>
        <p:spPr>
          <a:xfrm>
            <a:off x="2352618" y="2176389"/>
            <a:ext cx="7275085" cy="2505221"/>
          </a:xfrm>
          <a:prstGeom prst="rect">
            <a:avLst/>
          </a:prstGeom>
        </p:spPr>
      </p:pic>
      <p:sp>
        <p:nvSpPr>
          <p:cNvPr id="4" name="CasellaDiTesto 3">
            <a:extLst>
              <a:ext uri="{FF2B5EF4-FFF2-40B4-BE49-F238E27FC236}">
                <a16:creationId xmlns:a16="http://schemas.microsoft.com/office/drawing/2014/main" id="{3CC5080C-1A7D-4CF7-A1A5-8609801032C7}"/>
              </a:ext>
            </a:extLst>
          </p:cNvPr>
          <p:cNvSpPr txBox="1"/>
          <p:nvPr/>
        </p:nvSpPr>
        <p:spPr>
          <a:xfrm>
            <a:off x="2564294" y="954157"/>
            <a:ext cx="7063409" cy="461665"/>
          </a:xfrm>
          <a:prstGeom prst="rect">
            <a:avLst/>
          </a:prstGeom>
          <a:noFill/>
        </p:spPr>
        <p:txBody>
          <a:bodyPr wrap="square" rtlCol="0">
            <a:spAutoFit/>
          </a:bodyPr>
          <a:lstStyle/>
          <a:p>
            <a:pPr algn="ctr"/>
            <a:r>
              <a:rPr lang="it-IT" sz="2400" b="1" dirty="0"/>
              <a:t>Package Controller – Gestione Recensioni</a:t>
            </a:r>
            <a:endParaRPr lang="en-GB" sz="2400" b="1" dirty="0"/>
          </a:p>
        </p:txBody>
      </p:sp>
    </p:spTree>
    <p:extLst>
      <p:ext uri="{BB962C8B-B14F-4D97-AF65-F5344CB8AC3E}">
        <p14:creationId xmlns:p14="http://schemas.microsoft.com/office/powerpoint/2010/main" val="3175862027"/>
      </p:ext>
    </p:extLst>
  </p:cSld>
  <p:clrMapOvr>
    <a:masterClrMapping/>
  </p:clrMapOvr>
  <p:transition spd="slow">
    <p:push dir="u"/>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1A2FADE5-EE0B-445F-92CE-A4882BCCAF07}"/>
              </a:ext>
            </a:extLst>
          </p:cNvPr>
          <p:cNvSpPr>
            <a:spLocks noGrp="1"/>
          </p:cNvSpPr>
          <p:nvPr>
            <p:ph type="sldNum" sz="quarter" idx="12"/>
          </p:nvPr>
        </p:nvSpPr>
        <p:spPr/>
        <p:txBody>
          <a:bodyPr/>
          <a:lstStyle/>
          <a:p>
            <a:fld id="{9AE1E04E-9DDC-4509-A9AF-69F37BD3ED02}" type="slidenum">
              <a:rPr lang="it-IT" smtClean="0"/>
              <a:t>59</a:t>
            </a:fld>
            <a:endParaRPr lang="it-IT"/>
          </a:p>
        </p:txBody>
      </p:sp>
      <p:sp>
        <p:nvSpPr>
          <p:cNvPr id="3" name="CasellaDiTesto 2">
            <a:extLst>
              <a:ext uri="{FF2B5EF4-FFF2-40B4-BE49-F238E27FC236}">
                <a16:creationId xmlns:a16="http://schemas.microsoft.com/office/drawing/2014/main" id="{C80EAA8A-797C-4010-90B4-3E63A968D295}"/>
              </a:ext>
            </a:extLst>
          </p:cNvPr>
          <p:cNvSpPr txBox="1"/>
          <p:nvPr/>
        </p:nvSpPr>
        <p:spPr>
          <a:xfrm>
            <a:off x="2133599" y="957504"/>
            <a:ext cx="7924800" cy="461665"/>
          </a:xfrm>
          <a:prstGeom prst="rect">
            <a:avLst/>
          </a:prstGeom>
          <a:noFill/>
        </p:spPr>
        <p:txBody>
          <a:bodyPr wrap="square" rtlCol="0">
            <a:spAutoFit/>
          </a:bodyPr>
          <a:lstStyle/>
          <a:p>
            <a:pPr algn="ctr"/>
            <a:r>
              <a:rPr lang="it-IT" sz="2400" b="1" dirty="0"/>
              <a:t>Package Controller – Gestione degli Ordini</a:t>
            </a:r>
            <a:endParaRPr lang="en-GB" sz="2400" b="1" dirty="0"/>
          </a:p>
        </p:txBody>
      </p:sp>
      <p:pic>
        <p:nvPicPr>
          <p:cNvPr id="4" name="Immagine 3">
            <a:extLst>
              <a:ext uri="{FF2B5EF4-FFF2-40B4-BE49-F238E27FC236}">
                <a16:creationId xmlns:a16="http://schemas.microsoft.com/office/drawing/2014/main" id="{C259D672-0BE1-4EA3-BBD5-35EEB5A92748}"/>
              </a:ext>
            </a:extLst>
          </p:cNvPr>
          <p:cNvPicPr>
            <a:picLocks noChangeAspect="1"/>
          </p:cNvPicPr>
          <p:nvPr/>
        </p:nvPicPr>
        <p:blipFill>
          <a:blip r:embed="rId2"/>
          <a:stretch>
            <a:fillRect/>
          </a:stretch>
        </p:blipFill>
        <p:spPr>
          <a:xfrm>
            <a:off x="1109568" y="1647095"/>
            <a:ext cx="9972863" cy="3563809"/>
          </a:xfrm>
          <a:prstGeom prst="rect">
            <a:avLst/>
          </a:prstGeom>
        </p:spPr>
      </p:pic>
    </p:spTree>
    <p:extLst>
      <p:ext uri="{BB962C8B-B14F-4D97-AF65-F5344CB8AC3E}">
        <p14:creationId xmlns:p14="http://schemas.microsoft.com/office/powerpoint/2010/main" val="266789443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08DBF51E-38FD-42C8-8338-273C73EC95DD}"/>
              </a:ext>
            </a:extLst>
          </p:cNvPr>
          <p:cNvSpPr txBox="1"/>
          <p:nvPr/>
        </p:nvSpPr>
        <p:spPr>
          <a:xfrm>
            <a:off x="1369380" y="2274838"/>
            <a:ext cx="9453239" cy="2308324"/>
          </a:xfrm>
          <a:prstGeom prst="rect">
            <a:avLst/>
          </a:prstGeom>
          <a:noFill/>
        </p:spPr>
        <p:txBody>
          <a:bodyPr wrap="square" rtlCol="0">
            <a:spAutoFit/>
          </a:bodyPr>
          <a:lstStyle/>
          <a:p>
            <a:pPr algn="ctr"/>
            <a:r>
              <a:rPr lang="it-IT" sz="7200" b="1" dirty="0"/>
              <a:t>Requirements Analysis Document </a:t>
            </a:r>
          </a:p>
        </p:txBody>
      </p:sp>
      <p:sp>
        <p:nvSpPr>
          <p:cNvPr id="3" name="Segnaposto numero diapositiva 2">
            <a:extLst>
              <a:ext uri="{FF2B5EF4-FFF2-40B4-BE49-F238E27FC236}">
                <a16:creationId xmlns:a16="http://schemas.microsoft.com/office/drawing/2014/main" id="{4E7FD707-447C-4C1C-97ED-87A278C000F5}"/>
              </a:ext>
            </a:extLst>
          </p:cNvPr>
          <p:cNvSpPr>
            <a:spLocks noGrp="1"/>
          </p:cNvSpPr>
          <p:nvPr>
            <p:ph type="sldNum" sz="quarter" idx="12"/>
          </p:nvPr>
        </p:nvSpPr>
        <p:spPr/>
        <p:txBody>
          <a:bodyPr>
            <a:normAutofit/>
          </a:bodyPr>
          <a:lstStyle/>
          <a:p>
            <a:fld id="{9AE1E04E-9DDC-4509-A9AF-69F37BD3ED02}" type="slidenum">
              <a:rPr lang="it-IT" smtClean="0"/>
              <a:t>6</a:t>
            </a:fld>
            <a:endParaRPr lang="it-IT"/>
          </a:p>
        </p:txBody>
      </p:sp>
    </p:spTree>
    <p:extLst>
      <p:ext uri="{BB962C8B-B14F-4D97-AF65-F5344CB8AC3E}">
        <p14:creationId xmlns:p14="http://schemas.microsoft.com/office/powerpoint/2010/main" val="22061504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numero diapositiva 2">
            <a:extLst>
              <a:ext uri="{FF2B5EF4-FFF2-40B4-BE49-F238E27FC236}">
                <a16:creationId xmlns:a16="http://schemas.microsoft.com/office/drawing/2014/main" id="{B4E6D0BA-28CF-48D9-9762-BAA48ED6B3D8}"/>
              </a:ext>
            </a:extLst>
          </p:cNvPr>
          <p:cNvSpPr>
            <a:spLocks noGrp="1"/>
          </p:cNvSpPr>
          <p:nvPr>
            <p:ph type="sldNum" sz="quarter" idx="12"/>
          </p:nvPr>
        </p:nvSpPr>
        <p:spPr/>
        <p:txBody>
          <a:bodyPr>
            <a:normAutofit/>
          </a:bodyPr>
          <a:lstStyle/>
          <a:p>
            <a:fld id="{9AE1E04E-9DDC-4509-A9AF-69F37BD3ED02}" type="slidenum">
              <a:rPr lang="it-IT" smtClean="0"/>
              <a:t>60</a:t>
            </a:fld>
            <a:endParaRPr lang="it-IT"/>
          </a:p>
        </p:txBody>
      </p:sp>
      <p:sp>
        <p:nvSpPr>
          <p:cNvPr id="5" name="CasellaDiTesto 4">
            <a:extLst>
              <a:ext uri="{FF2B5EF4-FFF2-40B4-BE49-F238E27FC236}">
                <a16:creationId xmlns:a16="http://schemas.microsoft.com/office/drawing/2014/main" id="{88CF9107-F544-48D1-B827-618A4D03B0E7}"/>
              </a:ext>
            </a:extLst>
          </p:cNvPr>
          <p:cNvSpPr txBox="1"/>
          <p:nvPr/>
        </p:nvSpPr>
        <p:spPr>
          <a:xfrm>
            <a:off x="2296631" y="818707"/>
            <a:ext cx="7432159" cy="461665"/>
          </a:xfrm>
          <a:prstGeom prst="rect">
            <a:avLst/>
          </a:prstGeom>
          <a:noFill/>
        </p:spPr>
        <p:txBody>
          <a:bodyPr wrap="square" rtlCol="0">
            <a:spAutoFit/>
          </a:bodyPr>
          <a:lstStyle/>
          <a:p>
            <a:pPr algn="ctr"/>
            <a:r>
              <a:rPr lang="it-IT" sz="2400" b="1" dirty="0"/>
              <a:t>Presentation Layer – Package </a:t>
            </a:r>
            <a:r>
              <a:rPr lang="it-IT" sz="2400" b="1" dirty="0" err="1"/>
              <a:t>View</a:t>
            </a:r>
            <a:endParaRPr lang="en-GB" sz="2400" b="1" dirty="0"/>
          </a:p>
        </p:txBody>
      </p:sp>
      <p:sp>
        <p:nvSpPr>
          <p:cNvPr id="7" name="CasellaDiTesto 6">
            <a:extLst>
              <a:ext uri="{FF2B5EF4-FFF2-40B4-BE49-F238E27FC236}">
                <a16:creationId xmlns:a16="http://schemas.microsoft.com/office/drawing/2014/main" id="{0CCE22E6-2B51-4C80-97E9-951CFC9C8754}"/>
              </a:ext>
            </a:extLst>
          </p:cNvPr>
          <p:cNvSpPr txBox="1"/>
          <p:nvPr/>
        </p:nvSpPr>
        <p:spPr>
          <a:xfrm>
            <a:off x="265814" y="1424763"/>
            <a:ext cx="11493795" cy="369332"/>
          </a:xfrm>
          <a:prstGeom prst="rect">
            <a:avLst/>
          </a:prstGeom>
          <a:noFill/>
        </p:spPr>
        <p:txBody>
          <a:bodyPr wrap="square" rtlCol="0">
            <a:spAutoFit/>
          </a:bodyPr>
          <a:lstStyle/>
          <a:p>
            <a:r>
              <a:rPr lang="it-IT" dirty="0"/>
              <a:t>Il </a:t>
            </a:r>
            <a:r>
              <a:rPr lang="it-IT" b="1" dirty="0"/>
              <a:t>Package </a:t>
            </a:r>
            <a:r>
              <a:rPr lang="it-IT" b="1" dirty="0" err="1"/>
              <a:t>View</a:t>
            </a:r>
            <a:r>
              <a:rPr lang="it-IT" b="1" dirty="0"/>
              <a:t> </a:t>
            </a:r>
            <a:r>
              <a:rPr lang="it-IT" dirty="0"/>
              <a:t>contiene le pagine JSP e HTML che modellano l’interfaccia grafica del sistema.</a:t>
            </a:r>
            <a:endParaRPr lang="en-GB" dirty="0"/>
          </a:p>
        </p:txBody>
      </p:sp>
      <p:pic>
        <p:nvPicPr>
          <p:cNvPr id="2" name="Immagine 1">
            <a:extLst>
              <a:ext uri="{FF2B5EF4-FFF2-40B4-BE49-F238E27FC236}">
                <a16:creationId xmlns:a16="http://schemas.microsoft.com/office/drawing/2014/main" id="{E928747B-D7F5-4201-8061-796F19D9E3FE}"/>
              </a:ext>
            </a:extLst>
          </p:cNvPr>
          <p:cNvPicPr>
            <a:picLocks noChangeAspect="1"/>
          </p:cNvPicPr>
          <p:nvPr/>
        </p:nvPicPr>
        <p:blipFill>
          <a:blip r:embed="rId2"/>
          <a:stretch>
            <a:fillRect/>
          </a:stretch>
        </p:blipFill>
        <p:spPr>
          <a:xfrm>
            <a:off x="2177299" y="2307817"/>
            <a:ext cx="7837402" cy="3125420"/>
          </a:xfrm>
          <a:prstGeom prst="rect">
            <a:avLst/>
          </a:prstGeom>
        </p:spPr>
      </p:pic>
    </p:spTree>
    <p:extLst>
      <p:ext uri="{BB962C8B-B14F-4D97-AF65-F5344CB8AC3E}">
        <p14:creationId xmlns:p14="http://schemas.microsoft.com/office/powerpoint/2010/main" val="268378748"/>
      </p:ext>
    </p:extLst>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20A293A0-73D3-4192-ACCE-E20AEA0E7D64}"/>
              </a:ext>
            </a:extLst>
          </p:cNvPr>
          <p:cNvSpPr>
            <a:spLocks noGrp="1"/>
          </p:cNvSpPr>
          <p:nvPr>
            <p:ph type="sldNum" sz="quarter" idx="12"/>
          </p:nvPr>
        </p:nvSpPr>
        <p:spPr/>
        <p:txBody>
          <a:bodyPr/>
          <a:lstStyle/>
          <a:p>
            <a:fld id="{9AE1E04E-9DDC-4509-A9AF-69F37BD3ED02}" type="slidenum">
              <a:rPr lang="it-IT" smtClean="0"/>
              <a:t>61</a:t>
            </a:fld>
            <a:endParaRPr lang="it-IT"/>
          </a:p>
        </p:txBody>
      </p:sp>
      <p:sp>
        <p:nvSpPr>
          <p:cNvPr id="3" name="CasellaDiTesto 2">
            <a:extLst>
              <a:ext uri="{FF2B5EF4-FFF2-40B4-BE49-F238E27FC236}">
                <a16:creationId xmlns:a16="http://schemas.microsoft.com/office/drawing/2014/main" id="{B96CE086-521B-49EE-A4D9-D8B2FD8B5980}"/>
              </a:ext>
            </a:extLst>
          </p:cNvPr>
          <p:cNvSpPr txBox="1"/>
          <p:nvPr/>
        </p:nvSpPr>
        <p:spPr>
          <a:xfrm>
            <a:off x="2677632" y="1148315"/>
            <a:ext cx="6836735"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Account</a:t>
            </a:r>
            <a:endParaRPr lang="en-GB" sz="2400" b="1" dirty="0"/>
          </a:p>
        </p:txBody>
      </p:sp>
      <p:pic>
        <p:nvPicPr>
          <p:cNvPr id="4" name="Immagine 3">
            <a:extLst>
              <a:ext uri="{FF2B5EF4-FFF2-40B4-BE49-F238E27FC236}">
                <a16:creationId xmlns:a16="http://schemas.microsoft.com/office/drawing/2014/main" id="{E3FCED67-C926-428D-A574-46F064DF3463}"/>
              </a:ext>
            </a:extLst>
          </p:cNvPr>
          <p:cNvPicPr>
            <a:picLocks noChangeAspect="1"/>
          </p:cNvPicPr>
          <p:nvPr/>
        </p:nvPicPr>
        <p:blipFill>
          <a:blip r:embed="rId2"/>
          <a:stretch>
            <a:fillRect/>
          </a:stretch>
        </p:blipFill>
        <p:spPr>
          <a:xfrm>
            <a:off x="2920918" y="1997332"/>
            <a:ext cx="6350161" cy="3406191"/>
          </a:xfrm>
          <a:prstGeom prst="rect">
            <a:avLst/>
          </a:prstGeom>
        </p:spPr>
      </p:pic>
    </p:spTree>
    <p:extLst>
      <p:ext uri="{BB962C8B-B14F-4D97-AF65-F5344CB8AC3E}">
        <p14:creationId xmlns:p14="http://schemas.microsoft.com/office/powerpoint/2010/main" val="571564622"/>
      </p:ext>
    </p:extLst>
  </p:cSld>
  <p:clrMapOvr>
    <a:masterClrMapping/>
  </p:clrMapOvr>
  <p:transition spd="slow">
    <p:push dir="u"/>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332FBE5-3A98-4D60-8BC2-70529432144A}"/>
              </a:ext>
            </a:extLst>
          </p:cNvPr>
          <p:cNvSpPr>
            <a:spLocks noGrp="1"/>
          </p:cNvSpPr>
          <p:nvPr>
            <p:ph type="sldNum" sz="quarter" idx="12"/>
          </p:nvPr>
        </p:nvSpPr>
        <p:spPr/>
        <p:txBody>
          <a:bodyPr/>
          <a:lstStyle/>
          <a:p>
            <a:fld id="{9AE1E04E-9DDC-4509-A9AF-69F37BD3ED02}" type="slidenum">
              <a:rPr lang="it-IT" smtClean="0"/>
              <a:t>62</a:t>
            </a:fld>
            <a:endParaRPr lang="it-IT"/>
          </a:p>
        </p:txBody>
      </p:sp>
      <p:sp>
        <p:nvSpPr>
          <p:cNvPr id="3" name="CasellaDiTesto 2">
            <a:extLst>
              <a:ext uri="{FF2B5EF4-FFF2-40B4-BE49-F238E27FC236}">
                <a16:creationId xmlns:a16="http://schemas.microsoft.com/office/drawing/2014/main" id="{07310480-63F3-4C01-83EE-DAEEB2C776E8}"/>
              </a:ext>
            </a:extLst>
          </p:cNvPr>
          <p:cNvSpPr txBox="1"/>
          <p:nvPr/>
        </p:nvSpPr>
        <p:spPr>
          <a:xfrm>
            <a:off x="1099928" y="963668"/>
            <a:ext cx="9992139"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Profilo</a:t>
            </a:r>
            <a:endParaRPr lang="en-GB" sz="2400" b="1" dirty="0"/>
          </a:p>
        </p:txBody>
      </p:sp>
      <p:pic>
        <p:nvPicPr>
          <p:cNvPr id="4" name="Immagine 3">
            <a:extLst>
              <a:ext uri="{FF2B5EF4-FFF2-40B4-BE49-F238E27FC236}">
                <a16:creationId xmlns:a16="http://schemas.microsoft.com/office/drawing/2014/main" id="{4CD5223C-9938-4451-A8D5-37D5EBAD11FC}"/>
              </a:ext>
            </a:extLst>
          </p:cNvPr>
          <p:cNvPicPr>
            <a:picLocks noChangeAspect="1"/>
          </p:cNvPicPr>
          <p:nvPr/>
        </p:nvPicPr>
        <p:blipFill>
          <a:blip r:embed="rId2"/>
          <a:stretch>
            <a:fillRect/>
          </a:stretch>
        </p:blipFill>
        <p:spPr>
          <a:xfrm>
            <a:off x="3332920" y="1527383"/>
            <a:ext cx="5526157" cy="4366949"/>
          </a:xfrm>
          <a:prstGeom prst="rect">
            <a:avLst/>
          </a:prstGeom>
        </p:spPr>
      </p:pic>
    </p:spTree>
    <p:extLst>
      <p:ext uri="{BB962C8B-B14F-4D97-AF65-F5344CB8AC3E}">
        <p14:creationId xmlns:p14="http://schemas.microsoft.com/office/powerpoint/2010/main" val="3324875949"/>
      </p:ext>
    </p:extLst>
  </p:cSld>
  <p:clrMapOvr>
    <a:masterClrMapping/>
  </p:clrMapOvr>
  <p:transition spd="slow">
    <p:push dir="u"/>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A731F00A-63B6-4652-AD0A-42DA618D6097}"/>
              </a:ext>
            </a:extLst>
          </p:cNvPr>
          <p:cNvSpPr>
            <a:spLocks noGrp="1"/>
          </p:cNvSpPr>
          <p:nvPr>
            <p:ph type="sldNum" sz="quarter" idx="12"/>
          </p:nvPr>
        </p:nvSpPr>
        <p:spPr/>
        <p:txBody>
          <a:bodyPr/>
          <a:lstStyle/>
          <a:p>
            <a:fld id="{9AE1E04E-9DDC-4509-A9AF-69F37BD3ED02}" type="slidenum">
              <a:rPr lang="it-IT" smtClean="0"/>
              <a:t>63</a:t>
            </a:fld>
            <a:endParaRPr lang="it-IT"/>
          </a:p>
        </p:txBody>
      </p:sp>
      <p:sp>
        <p:nvSpPr>
          <p:cNvPr id="3" name="CasellaDiTesto 2">
            <a:extLst>
              <a:ext uri="{FF2B5EF4-FFF2-40B4-BE49-F238E27FC236}">
                <a16:creationId xmlns:a16="http://schemas.microsoft.com/office/drawing/2014/main" id="{A030E502-A704-41C5-9DFF-DC12CDC7C861}"/>
              </a:ext>
            </a:extLst>
          </p:cNvPr>
          <p:cNvSpPr txBox="1"/>
          <p:nvPr/>
        </p:nvSpPr>
        <p:spPr>
          <a:xfrm>
            <a:off x="795130" y="895602"/>
            <a:ext cx="10601739"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Carrello</a:t>
            </a:r>
            <a:endParaRPr lang="en-GB" sz="2400" b="1" dirty="0"/>
          </a:p>
        </p:txBody>
      </p:sp>
      <p:pic>
        <p:nvPicPr>
          <p:cNvPr id="4" name="Immagine 3">
            <a:extLst>
              <a:ext uri="{FF2B5EF4-FFF2-40B4-BE49-F238E27FC236}">
                <a16:creationId xmlns:a16="http://schemas.microsoft.com/office/drawing/2014/main" id="{82AC75C9-A929-42E0-B22B-84BE50EF2AE9}"/>
              </a:ext>
            </a:extLst>
          </p:cNvPr>
          <p:cNvPicPr>
            <a:picLocks noChangeAspect="1"/>
          </p:cNvPicPr>
          <p:nvPr/>
        </p:nvPicPr>
        <p:blipFill>
          <a:blip r:embed="rId2"/>
          <a:stretch>
            <a:fillRect/>
          </a:stretch>
        </p:blipFill>
        <p:spPr>
          <a:xfrm>
            <a:off x="3750281" y="2243472"/>
            <a:ext cx="4691437" cy="2685603"/>
          </a:xfrm>
          <a:prstGeom prst="rect">
            <a:avLst/>
          </a:prstGeom>
        </p:spPr>
      </p:pic>
    </p:spTree>
    <p:extLst>
      <p:ext uri="{BB962C8B-B14F-4D97-AF65-F5344CB8AC3E}">
        <p14:creationId xmlns:p14="http://schemas.microsoft.com/office/powerpoint/2010/main" val="1316828315"/>
      </p:ext>
    </p:extLst>
  </p:cSld>
  <p:clrMapOvr>
    <a:masterClrMapping/>
  </p:clrMapOvr>
  <p:transition spd="slow">
    <p:push dir="u"/>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CEAB6F2-B8FF-4197-ABC9-C4A4CF8B82B4}"/>
              </a:ext>
            </a:extLst>
          </p:cNvPr>
          <p:cNvSpPr>
            <a:spLocks noGrp="1"/>
          </p:cNvSpPr>
          <p:nvPr>
            <p:ph type="sldNum" sz="quarter" idx="12"/>
          </p:nvPr>
        </p:nvSpPr>
        <p:spPr/>
        <p:txBody>
          <a:bodyPr/>
          <a:lstStyle/>
          <a:p>
            <a:fld id="{9AE1E04E-9DDC-4509-A9AF-69F37BD3ED02}" type="slidenum">
              <a:rPr lang="it-IT" smtClean="0"/>
              <a:t>64</a:t>
            </a:fld>
            <a:endParaRPr lang="it-IT"/>
          </a:p>
        </p:txBody>
      </p:sp>
      <p:sp>
        <p:nvSpPr>
          <p:cNvPr id="3" name="CasellaDiTesto 2">
            <a:extLst>
              <a:ext uri="{FF2B5EF4-FFF2-40B4-BE49-F238E27FC236}">
                <a16:creationId xmlns:a16="http://schemas.microsoft.com/office/drawing/2014/main" id="{ABB8B92A-17C4-447D-9DEE-82D4F3DD7250}"/>
              </a:ext>
            </a:extLst>
          </p:cNvPr>
          <p:cNvSpPr txBox="1"/>
          <p:nvPr/>
        </p:nvSpPr>
        <p:spPr>
          <a:xfrm>
            <a:off x="1610139" y="842593"/>
            <a:ext cx="8971721"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Catalogo</a:t>
            </a:r>
            <a:endParaRPr lang="en-GB" sz="2400" b="1" dirty="0"/>
          </a:p>
        </p:txBody>
      </p:sp>
      <p:pic>
        <p:nvPicPr>
          <p:cNvPr id="4" name="Immagine 3">
            <a:extLst>
              <a:ext uri="{FF2B5EF4-FFF2-40B4-BE49-F238E27FC236}">
                <a16:creationId xmlns:a16="http://schemas.microsoft.com/office/drawing/2014/main" id="{E53B9A63-40A0-4DD2-ACDA-BCA615747224}"/>
              </a:ext>
            </a:extLst>
          </p:cNvPr>
          <p:cNvPicPr>
            <a:picLocks noChangeAspect="1"/>
          </p:cNvPicPr>
          <p:nvPr/>
        </p:nvPicPr>
        <p:blipFill>
          <a:blip r:embed="rId2"/>
          <a:stretch>
            <a:fillRect/>
          </a:stretch>
        </p:blipFill>
        <p:spPr>
          <a:xfrm>
            <a:off x="1920038" y="1706192"/>
            <a:ext cx="8351924" cy="3445615"/>
          </a:xfrm>
          <a:prstGeom prst="rect">
            <a:avLst/>
          </a:prstGeom>
        </p:spPr>
      </p:pic>
    </p:spTree>
    <p:extLst>
      <p:ext uri="{BB962C8B-B14F-4D97-AF65-F5344CB8AC3E}">
        <p14:creationId xmlns:p14="http://schemas.microsoft.com/office/powerpoint/2010/main" val="426803495"/>
      </p:ext>
    </p:extLst>
  </p:cSld>
  <p:clrMapOvr>
    <a:masterClrMapping/>
  </p:clrMapOvr>
  <p:transition spd="slow">
    <p:push dir="u"/>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AE7BBC6-AF4E-405B-8A97-2957ECA32EED}"/>
              </a:ext>
            </a:extLst>
          </p:cNvPr>
          <p:cNvSpPr>
            <a:spLocks noGrp="1"/>
          </p:cNvSpPr>
          <p:nvPr>
            <p:ph type="sldNum" sz="quarter" idx="12"/>
          </p:nvPr>
        </p:nvSpPr>
        <p:spPr/>
        <p:txBody>
          <a:bodyPr/>
          <a:lstStyle/>
          <a:p>
            <a:fld id="{9AE1E04E-9DDC-4509-A9AF-69F37BD3ED02}" type="slidenum">
              <a:rPr lang="it-IT" smtClean="0"/>
              <a:t>65</a:t>
            </a:fld>
            <a:endParaRPr lang="it-IT"/>
          </a:p>
        </p:txBody>
      </p:sp>
      <p:sp>
        <p:nvSpPr>
          <p:cNvPr id="3" name="CasellaDiTesto 2">
            <a:extLst>
              <a:ext uri="{FF2B5EF4-FFF2-40B4-BE49-F238E27FC236}">
                <a16:creationId xmlns:a16="http://schemas.microsoft.com/office/drawing/2014/main" id="{DB43A204-16D1-46EA-9D26-FD76E3D6A467}"/>
              </a:ext>
            </a:extLst>
          </p:cNvPr>
          <p:cNvSpPr txBox="1"/>
          <p:nvPr/>
        </p:nvSpPr>
        <p:spPr>
          <a:xfrm>
            <a:off x="1056167" y="921948"/>
            <a:ext cx="10079665"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Gestione Recensione</a:t>
            </a:r>
            <a:endParaRPr lang="en-GB" sz="2400" b="1" dirty="0"/>
          </a:p>
        </p:txBody>
      </p:sp>
      <p:pic>
        <p:nvPicPr>
          <p:cNvPr id="4" name="Immagine 3">
            <a:extLst>
              <a:ext uri="{FF2B5EF4-FFF2-40B4-BE49-F238E27FC236}">
                <a16:creationId xmlns:a16="http://schemas.microsoft.com/office/drawing/2014/main" id="{EF33DB6F-1344-4775-B0E8-A7FA35DA3C71}"/>
              </a:ext>
            </a:extLst>
          </p:cNvPr>
          <p:cNvPicPr>
            <a:picLocks noChangeAspect="1"/>
          </p:cNvPicPr>
          <p:nvPr/>
        </p:nvPicPr>
        <p:blipFill>
          <a:blip r:embed="rId2"/>
          <a:stretch>
            <a:fillRect/>
          </a:stretch>
        </p:blipFill>
        <p:spPr>
          <a:xfrm>
            <a:off x="2517295" y="2187772"/>
            <a:ext cx="7157410" cy="2464699"/>
          </a:xfrm>
          <a:prstGeom prst="rect">
            <a:avLst/>
          </a:prstGeom>
        </p:spPr>
      </p:pic>
    </p:spTree>
    <p:extLst>
      <p:ext uri="{BB962C8B-B14F-4D97-AF65-F5344CB8AC3E}">
        <p14:creationId xmlns:p14="http://schemas.microsoft.com/office/powerpoint/2010/main" val="3684686691"/>
      </p:ext>
    </p:extLst>
  </p:cSld>
  <p:clrMapOvr>
    <a:masterClrMapping/>
  </p:clrMapOvr>
  <p:transition spd="slow">
    <p:push dir="u"/>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914E697C-8253-4AB9-979D-53857D596842}"/>
              </a:ext>
            </a:extLst>
          </p:cNvPr>
          <p:cNvSpPr>
            <a:spLocks noGrp="1"/>
          </p:cNvSpPr>
          <p:nvPr>
            <p:ph type="sldNum" sz="quarter" idx="12"/>
          </p:nvPr>
        </p:nvSpPr>
        <p:spPr/>
        <p:txBody>
          <a:bodyPr/>
          <a:lstStyle/>
          <a:p>
            <a:fld id="{9AE1E04E-9DDC-4509-A9AF-69F37BD3ED02}" type="slidenum">
              <a:rPr lang="it-IT" smtClean="0"/>
              <a:t>66</a:t>
            </a:fld>
            <a:endParaRPr lang="it-IT"/>
          </a:p>
        </p:txBody>
      </p:sp>
      <p:sp>
        <p:nvSpPr>
          <p:cNvPr id="3" name="CasellaDiTesto 2">
            <a:extLst>
              <a:ext uri="{FF2B5EF4-FFF2-40B4-BE49-F238E27FC236}">
                <a16:creationId xmlns:a16="http://schemas.microsoft.com/office/drawing/2014/main" id="{75C30F47-1466-41DF-9977-2531EEB84FA9}"/>
              </a:ext>
            </a:extLst>
          </p:cNvPr>
          <p:cNvSpPr txBox="1"/>
          <p:nvPr/>
        </p:nvSpPr>
        <p:spPr>
          <a:xfrm>
            <a:off x="3108251" y="1070270"/>
            <a:ext cx="5975498" cy="461665"/>
          </a:xfrm>
          <a:prstGeom prst="rect">
            <a:avLst/>
          </a:prstGeom>
          <a:noFill/>
        </p:spPr>
        <p:txBody>
          <a:bodyPr wrap="square" rtlCol="0">
            <a:spAutoFit/>
          </a:bodyPr>
          <a:lstStyle/>
          <a:p>
            <a:pPr algn="ctr"/>
            <a:r>
              <a:rPr lang="it-IT" sz="2400" b="1" dirty="0"/>
              <a:t>Package </a:t>
            </a:r>
            <a:r>
              <a:rPr lang="it-IT" sz="2400" b="1" dirty="0" err="1"/>
              <a:t>View</a:t>
            </a:r>
            <a:r>
              <a:rPr lang="it-IT" sz="2400" b="1" dirty="0"/>
              <a:t> – Gestore Ordini</a:t>
            </a:r>
            <a:endParaRPr lang="en-GB" sz="2400" b="1" dirty="0"/>
          </a:p>
        </p:txBody>
      </p:sp>
      <p:pic>
        <p:nvPicPr>
          <p:cNvPr id="4" name="Immagine 3">
            <a:extLst>
              <a:ext uri="{FF2B5EF4-FFF2-40B4-BE49-F238E27FC236}">
                <a16:creationId xmlns:a16="http://schemas.microsoft.com/office/drawing/2014/main" id="{548A75B4-7745-4116-ADA4-9A801701389D}"/>
              </a:ext>
            </a:extLst>
          </p:cNvPr>
          <p:cNvPicPr>
            <a:picLocks noChangeAspect="1"/>
          </p:cNvPicPr>
          <p:nvPr/>
        </p:nvPicPr>
        <p:blipFill>
          <a:blip r:embed="rId2"/>
          <a:stretch>
            <a:fillRect/>
          </a:stretch>
        </p:blipFill>
        <p:spPr>
          <a:xfrm>
            <a:off x="725126" y="2169042"/>
            <a:ext cx="10741748" cy="3083442"/>
          </a:xfrm>
          <a:prstGeom prst="rect">
            <a:avLst/>
          </a:prstGeom>
        </p:spPr>
      </p:pic>
    </p:spTree>
    <p:extLst>
      <p:ext uri="{BB962C8B-B14F-4D97-AF65-F5344CB8AC3E}">
        <p14:creationId xmlns:p14="http://schemas.microsoft.com/office/powerpoint/2010/main" val="379384545"/>
      </p:ext>
    </p:extLst>
  </p:cSld>
  <p:clrMapOvr>
    <a:masterClrMapping/>
  </p:clrMapOvr>
  <p:transition spd="slow">
    <p:push dir="u"/>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D61E9A0D-A4C0-4504-BCB3-EE3B81F212F4}"/>
              </a:ext>
            </a:extLst>
          </p:cNvPr>
          <p:cNvSpPr>
            <a:spLocks noGrp="1"/>
          </p:cNvSpPr>
          <p:nvPr>
            <p:ph type="sldNum" sz="quarter" idx="12"/>
          </p:nvPr>
        </p:nvSpPr>
        <p:spPr/>
        <p:txBody>
          <a:bodyPr/>
          <a:lstStyle/>
          <a:p>
            <a:fld id="{9AE1E04E-9DDC-4509-A9AF-69F37BD3ED02}" type="slidenum">
              <a:rPr lang="it-IT" smtClean="0"/>
              <a:t>67</a:t>
            </a:fld>
            <a:endParaRPr lang="it-IT"/>
          </a:p>
        </p:txBody>
      </p:sp>
      <p:sp>
        <p:nvSpPr>
          <p:cNvPr id="3" name="CasellaDiTesto 2">
            <a:extLst>
              <a:ext uri="{FF2B5EF4-FFF2-40B4-BE49-F238E27FC236}">
                <a16:creationId xmlns:a16="http://schemas.microsoft.com/office/drawing/2014/main" id="{728B854C-9E98-4B9E-A32F-45BCE81F9730}"/>
              </a:ext>
            </a:extLst>
          </p:cNvPr>
          <p:cNvSpPr txBox="1"/>
          <p:nvPr/>
        </p:nvSpPr>
        <p:spPr>
          <a:xfrm>
            <a:off x="3000756" y="689626"/>
            <a:ext cx="6190488" cy="461665"/>
          </a:xfrm>
          <a:prstGeom prst="rect">
            <a:avLst/>
          </a:prstGeom>
          <a:noFill/>
        </p:spPr>
        <p:txBody>
          <a:bodyPr wrap="square" rtlCol="0">
            <a:spAutoFit/>
          </a:bodyPr>
          <a:lstStyle/>
          <a:p>
            <a:pPr algn="ctr"/>
            <a:r>
              <a:rPr lang="it-IT" sz="2400" b="1" dirty="0"/>
              <a:t>Class </a:t>
            </a:r>
            <a:r>
              <a:rPr lang="it-IT" sz="2400" b="1" dirty="0" err="1"/>
              <a:t>Diagram</a:t>
            </a:r>
            <a:endParaRPr lang="en-GB" sz="2400" b="1" dirty="0"/>
          </a:p>
        </p:txBody>
      </p:sp>
      <p:pic>
        <p:nvPicPr>
          <p:cNvPr id="6" name="Immagine 5" descr="Immagine che contiene testo&#10;&#10;Descrizione generata automaticamente">
            <a:extLst>
              <a:ext uri="{FF2B5EF4-FFF2-40B4-BE49-F238E27FC236}">
                <a16:creationId xmlns:a16="http://schemas.microsoft.com/office/drawing/2014/main" id="{4F81B9D2-BB03-4F67-8BF9-482FC02B9F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5249" y="1151291"/>
            <a:ext cx="6761501" cy="4800600"/>
          </a:xfrm>
          <a:prstGeom prst="rect">
            <a:avLst/>
          </a:prstGeom>
        </p:spPr>
      </p:pic>
    </p:spTree>
    <p:extLst>
      <p:ext uri="{BB962C8B-B14F-4D97-AF65-F5344CB8AC3E}">
        <p14:creationId xmlns:p14="http://schemas.microsoft.com/office/powerpoint/2010/main" val="3197416305"/>
      </p:ext>
    </p:extLst>
  </p:cSld>
  <p:clrMapOvr>
    <a:masterClrMapping/>
  </p:clrMapOvr>
  <p:transition spd="slow">
    <p:push dir="u"/>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91AB476-CAD7-4133-BDAF-5818421E3F7B}"/>
              </a:ext>
            </a:extLst>
          </p:cNvPr>
          <p:cNvSpPr>
            <a:spLocks noGrp="1"/>
          </p:cNvSpPr>
          <p:nvPr>
            <p:ph type="sldNum" sz="quarter" idx="12"/>
          </p:nvPr>
        </p:nvSpPr>
        <p:spPr/>
        <p:txBody>
          <a:bodyPr/>
          <a:lstStyle/>
          <a:p>
            <a:fld id="{9AE1E04E-9DDC-4509-A9AF-69F37BD3ED02}" type="slidenum">
              <a:rPr lang="it-IT" smtClean="0"/>
              <a:t>68</a:t>
            </a:fld>
            <a:endParaRPr lang="it-IT"/>
          </a:p>
        </p:txBody>
      </p:sp>
      <p:sp>
        <p:nvSpPr>
          <p:cNvPr id="3" name="CasellaDiTesto 2">
            <a:extLst>
              <a:ext uri="{FF2B5EF4-FFF2-40B4-BE49-F238E27FC236}">
                <a16:creationId xmlns:a16="http://schemas.microsoft.com/office/drawing/2014/main" id="{0ECB02C7-9EF3-4C74-8ED9-FEB6DE49E5A3}"/>
              </a:ext>
            </a:extLst>
          </p:cNvPr>
          <p:cNvSpPr txBox="1"/>
          <p:nvPr/>
        </p:nvSpPr>
        <p:spPr>
          <a:xfrm>
            <a:off x="2356104" y="786384"/>
            <a:ext cx="7479792" cy="461665"/>
          </a:xfrm>
          <a:prstGeom prst="rect">
            <a:avLst/>
          </a:prstGeom>
          <a:noFill/>
        </p:spPr>
        <p:txBody>
          <a:bodyPr wrap="square" rtlCol="0">
            <a:spAutoFit/>
          </a:bodyPr>
          <a:lstStyle/>
          <a:p>
            <a:pPr algn="ctr"/>
            <a:r>
              <a:rPr lang="it-IT" sz="2400" b="1" dirty="0"/>
              <a:t>Interfaccia delle Classi</a:t>
            </a:r>
            <a:endParaRPr lang="en-GB" sz="2400" b="1" dirty="0"/>
          </a:p>
        </p:txBody>
      </p:sp>
      <p:sp>
        <p:nvSpPr>
          <p:cNvPr id="4" name="CasellaDiTesto 3">
            <a:extLst>
              <a:ext uri="{FF2B5EF4-FFF2-40B4-BE49-F238E27FC236}">
                <a16:creationId xmlns:a16="http://schemas.microsoft.com/office/drawing/2014/main" id="{27EA1E41-FD5F-45CD-86B5-B0E5E74EA1A4}"/>
              </a:ext>
            </a:extLst>
          </p:cNvPr>
          <p:cNvSpPr txBox="1"/>
          <p:nvPr/>
        </p:nvSpPr>
        <p:spPr>
          <a:xfrm>
            <a:off x="393192" y="1380744"/>
            <a:ext cx="11430000" cy="1200329"/>
          </a:xfrm>
          <a:prstGeom prst="rect">
            <a:avLst/>
          </a:prstGeom>
          <a:noFill/>
        </p:spPr>
        <p:txBody>
          <a:bodyPr wrap="square" rtlCol="0">
            <a:spAutoFit/>
          </a:bodyPr>
          <a:lstStyle/>
          <a:p>
            <a:r>
              <a:rPr lang="it-IT" dirty="0"/>
              <a:t>Presentiamo due esempi:</a:t>
            </a:r>
          </a:p>
          <a:p>
            <a:pPr marL="285750" indent="-285750">
              <a:buFont typeface="Arial" panose="020B0604020202020204" pitchFamily="34" charset="0"/>
              <a:buChar char="•"/>
            </a:pPr>
            <a:r>
              <a:rPr lang="it-IT" dirty="0" err="1"/>
              <a:t>UtenteModel</a:t>
            </a:r>
            <a:endParaRPr lang="it-IT" dirty="0"/>
          </a:p>
          <a:p>
            <a:pPr marL="285750" indent="-285750">
              <a:buFont typeface="Arial" panose="020B0604020202020204" pitchFamily="34" charset="0"/>
              <a:buChar char="•"/>
            </a:pPr>
            <a:r>
              <a:rPr lang="it-IT" dirty="0" err="1"/>
              <a:t>ProdottoModel</a:t>
            </a:r>
            <a:endParaRPr lang="it-IT"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2710253670"/>
      </p:ext>
    </p:extLst>
  </p:cSld>
  <p:clrMapOvr>
    <a:masterClrMapping/>
  </p:clrMapOvr>
  <p:transition spd="slow">
    <p:push dir="u"/>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ABF92B3B-7CD1-425E-9E04-F0B963D136B9}"/>
              </a:ext>
            </a:extLst>
          </p:cNvPr>
          <p:cNvSpPr>
            <a:spLocks noGrp="1"/>
          </p:cNvSpPr>
          <p:nvPr>
            <p:ph type="sldNum" sz="quarter" idx="12"/>
          </p:nvPr>
        </p:nvSpPr>
        <p:spPr/>
        <p:txBody>
          <a:bodyPr/>
          <a:lstStyle/>
          <a:p>
            <a:fld id="{9AE1E04E-9DDC-4509-A9AF-69F37BD3ED02}" type="slidenum">
              <a:rPr lang="it-IT" smtClean="0"/>
              <a:t>69</a:t>
            </a:fld>
            <a:endParaRPr lang="it-IT"/>
          </a:p>
        </p:txBody>
      </p:sp>
      <p:sp>
        <p:nvSpPr>
          <p:cNvPr id="3" name="CasellaDiTesto 2">
            <a:extLst>
              <a:ext uri="{FF2B5EF4-FFF2-40B4-BE49-F238E27FC236}">
                <a16:creationId xmlns:a16="http://schemas.microsoft.com/office/drawing/2014/main" id="{5744A1DC-105F-4869-BA48-8BDF419B8192}"/>
              </a:ext>
            </a:extLst>
          </p:cNvPr>
          <p:cNvSpPr txBox="1"/>
          <p:nvPr/>
        </p:nvSpPr>
        <p:spPr>
          <a:xfrm>
            <a:off x="1620012" y="758952"/>
            <a:ext cx="8951976" cy="461665"/>
          </a:xfrm>
          <a:prstGeom prst="rect">
            <a:avLst/>
          </a:prstGeom>
          <a:noFill/>
        </p:spPr>
        <p:txBody>
          <a:bodyPr wrap="square" rtlCol="0">
            <a:spAutoFit/>
          </a:bodyPr>
          <a:lstStyle/>
          <a:p>
            <a:pPr algn="ctr"/>
            <a:r>
              <a:rPr lang="it-IT" sz="2400" b="1" dirty="0"/>
              <a:t>Interfaccia delle Classi – </a:t>
            </a:r>
            <a:r>
              <a:rPr lang="it-IT" sz="2400" b="1" dirty="0" err="1"/>
              <a:t>UtenteModel</a:t>
            </a:r>
            <a:endParaRPr lang="en-GB" sz="2400" b="1" dirty="0"/>
          </a:p>
        </p:txBody>
      </p:sp>
      <p:pic>
        <p:nvPicPr>
          <p:cNvPr id="5" name="Immagine 4" descr="Immagine che contiene screenshot&#10;&#10;Descrizione generata automaticamente">
            <a:extLst>
              <a:ext uri="{FF2B5EF4-FFF2-40B4-BE49-F238E27FC236}">
                <a16:creationId xmlns:a16="http://schemas.microsoft.com/office/drawing/2014/main" id="{6B4E11A0-8F33-47C8-BF04-53824FD4C9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2152" y="1733595"/>
            <a:ext cx="8327695" cy="3237932"/>
          </a:xfrm>
          <a:prstGeom prst="rect">
            <a:avLst/>
          </a:prstGeom>
        </p:spPr>
      </p:pic>
    </p:spTree>
    <p:extLst>
      <p:ext uri="{BB962C8B-B14F-4D97-AF65-F5344CB8AC3E}">
        <p14:creationId xmlns:p14="http://schemas.microsoft.com/office/powerpoint/2010/main" val="355565631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E97BA9B1-A5C4-412D-988A-68578E758C5E}"/>
              </a:ext>
            </a:extLst>
          </p:cNvPr>
          <p:cNvSpPr txBox="1"/>
          <p:nvPr/>
        </p:nvSpPr>
        <p:spPr>
          <a:xfrm>
            <a:off x="286305" y="1224556"/>
            <a:ext cx="11067495" cy="4154984"/>
          </a:xfrm>
          <a:prstGeom prst="rect">
            <a:avLst/>
          </a:prstGeom>
          <a:noFill/>
        </p:spPr>
        <p:txBody>
          <a:bodyPr wrap="square" rtlCol="0">
            <a:spAutoFit/>
          </a:bodyPr>
          <a:lstStyle/>
          <a:p>
            <a:r>
              <a:rPr lang="it-IT" sz="2400" dirty="0"/>
              <a:t>Di seguito una panoramica dei work products della fase di analisi dei requisiti:</a:t>
            </a:r>
          </a:p>
          <a:p>
            <a:pPr marL="1257300" lvl="2" indent="-342900">
              <a:buFont typeface="Arial" panose="020B0604020202020204" pitchFamily="34" charset="0"/>
              <a:buChar char="•"/>
            </a:pPr>
            <a:r>
              <a:rPr lang="it-IT" sz="2400" dirty="0"/>
              <a:t>Requisiti</a:t>
            </a:r>
          </a:p>
          <a:p>
            <a:pPr marL="1257300" lvl="2" indent="-342900">
              <a:buFont typeface="Arial" panose="020B0604020202020204" pitchFamily="34" charset="0"/>
              <a:buChar char="•"/>
            </a:pPr>
            <a:r>
              <a:rPr lang="it-IT" sz="2400" dirty="0"/>
              <a:t>Scenario</a:t>
            </a:r>
          </a:p>
          <a:p>
            <a:pPr marL="1257300" lvl="2" indent="-342900">
              <a:buFont typeface="Arial" panose="020B0604020202020204" pitchFamily="34" charset="0"/>
              <a:buChar char="•"/>
            </a:pPr>
            <a:r>
              <a:rPr lang="it-IT" sz="2400" dirty="0"/>
              <a:t>Casi d’uso</a:t>
            </a:r>
          </a:p>
          <a:p>
            <a:pPr marL="1257300" lvl="2" indent="-342900">
              <a:buFont typeface="Arial" panose="020B0604020202020204" pitchFamily="34" charset="0"/>
              <a:buChar char="•"/>
            </a:pPr>
            <a:r>
              <a:rPr lang="it-IT" sz="2400" dirty="0"/>
              <a:t>Sequence Diagrams</a:t>
            </a:r>
          </a:p>
          <a:p>
            <a:pPr marL="1257300" lvl="2" indent="-342900">
              <a:buFont typeface="Arial" panose="020B0604020202020204" pitchFamily="34" charset="0"/>
              <a:buChar char="•"/>
            </a:pPr>
            <a:r>
              <a:rPr lang="it-IT" sz="2400" dirty="0" err="1"/>
              <a:t>Statechart</a:t>
            </a:r>
            <a:r>
              <a:rPr lang="it-IT" sz="2400" dirty="0"/>
              <a:t> Diagrams</a:t>
            </a:r>
          </a:p>
          <a:p>
            <a:pPr marL="1257300" lvl="2" indent="-342900">
              <a:buFont typeface="Arial" panose="020B0604020202020204" pitchFamily="34" charset="0"/>
              <a:buChar char="•"/>
            </a:pPr>
            <a:r>
              <a:rPr lang="it-IT" sz="2400" dirty="0"/>
              <a:t>Path navigazionali</a:t>
            </a:r>
          </a:p>
          <a:p>
            <a:pPr marL="1257300" lvl="2" indent="-342900">
              <a:buFont typeface="Arial" panose="020B0604020202020204" pitchFamily="34" charset="0"/>
              <a:buChar char="•"/>
            </a:pPr>
            <a:r>
              <a:rPr lang="it-IT" sz="2400" dirty="0" err="1"/>
              <a:t>Mockups</a:t>
            </a:r>
            <a:endParaRPr lang="it-IT" sz="2400" dirty="0"/>
          </a:p>
          <a:p>
            <a:pPr marL="1257300" lvl="2" indent="-342900">
              <a:buFont typeface="Arial" panose="020B0604020202020204" pitchFamily="34" charset="0"/>
              <a:buChar char="•"/>
            </a:pPr>
            <a:endParaRPr lang="it-IT" sz="2400" dirty="0"/>
          </a:p>
          <a:p>
            <a:pPr marL="1257300" lvl="2" indent="-342900">
              <a:buFont typeface="Arial" panose="020B0604020202020204" pitchFamily="34" charset="0"/>
              <a:buChar char="•"/>
            </a:pPr>
            <a:endParaRPr lang="it-IT" sz="2400" dirty="0"/>
          </a:p>
          <a:p>
            <a:pPr marL="1257300" lvl="2" indent="-342900">
              <a:buFont typeface="Arial" panose="020B0604020202020204" pitchFamily="34" charset="0"/>
              <a:buChar char="•"/>
            </a:pPr>
            <a:endParaRPr lang="it-IT" sz="2400" dirty="0"/>
          </a:p>
        </p:txBody>
      </p:sp>
      <p:sp>
        <p:nvSpPr>
          <p:cNvPr id="3" name="Segnaposto numero diapositiva 2">
            <a:extLst>
              <a:ext uri="{FF2B5EF4-FFF2-40B4-BE49-F238E27FC236}">
                <a16:creationId xmlns:a16="http://schemas.microsoft.com/office/drawing/2014/main" id="{2DABCEBC-18D8-4900-B9D1-90001BD2519E}"/>
              </a:ext>
            </a:extLst>
          </p:cNvPr>
          <p:cNvSpPr>
            <a:spLocks noGrp="1"/>
          </p:cNvSpPr>
          <p:nvPr>
            <p:ph type="sldNum" sz="quarter" idx="12"/>
          </p:nvPr>
        </p:nvSpPr>
        <p:spPr/>
        <p:txBody>
          <a:bodyPr>
            <a:normAutofit/>
          </a:bodyPr>
          <a:lstStyle/>
          <a:p>
            <a:fld id="{9AE1E04E-9DDC-4509-A9AF-69F37BD3ED02}" type="slidenum">
              <a:rPr lang="it-IT" smtClean="0"/>
              <a:t>7</a:t>
            </a:fld>
            <a:endParaRPr lang="it-IT"/>
          </a:p>
        </p:txBody>
      </p:sp>
      <p:sp>
        <p:nvSpPr>
          <p:cNvPr id="4" name="CasellaDiTesto 3">
            <a:extLst>
              <a:ext uri="{FF2B5EF4-FFF2-40B4-BE49-F238E27FC236}">
                <a16:creationId xmlns:a16="http://schemas.microsoft.com/office/drawing/2014/main" id="{FBB5ACED-D838-4460-873E-5A6129C3DD82}"/>
              </a:ext>
            </a:extLst>
          </p:cNvPr>
          <p:cNvSpPr txBox="1"/>
          <p:nvPr/>
        </p:nvSpPr>
        <p:spPr>
          <a:xfrm>
            <a:off x="2469472" y="701336"/>
            <a:ext cx="7253056" cy="523220"/>
          </a:xfrm>
          <a:prstGeom prst="rect">
            <a:avLst/>
          </a:prstGeom>
          <a:noFill/>
        </p:spPr>
        <p:txBody>
          <a:bodyPr wrap="square" rtlCol="0">
            <a:spAutoFit/>
          </a:bodyPr>
          <a:lstStyle/>
          <a:p>
            <a:pPr algn="ctr"/>
            <a:r>
              <a:rPr lang="it-IT" sz="2800" b="1" dirty="0"/>
              <a:t>Panoramica</a:t>
            </a:r>
            <a:endParaRPr lang="it-IT" sz="2400" b="1" dirty="0"/>
          </a:p>
        </p:txBody>
      </p:sp>
    </p:spTree>
    <p:extLst>
      <p:ext uri="{BB962C8B-B14F-4D97-AF65-F5344CB8AC3E}">
        <p14:creationId xmlns:p14="http://schemas.microsoft.com/office/powerpoint/2010/main" val="3164905436"/>
      </p:ext>
    </p:extLst>
  </p:cSld>
  <p:clrMapOvr>
    <a:masterClrMapping/>
  </p:clrMapOvr>
  <p:transition spd="slow">
    <p:push dir="u"/>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B5E8D908-227B-4185-8D63-FB40DD8D4D05}"/>
              </a:ext>
            </a:extLst>
          </p:cNvPr>
          <p:cNvSpPr>
            <a:spLocks noGrp="1"/>
          </p:cNvSpPr>
          <p:nvPr>
            <p:ph type="sldNum" sz="quarter" idx="12"/>
          </p:nvPr>
        </p:nvSpPr>
        <p:spPr/>
        <p:txBody>
          <a:bodyPr/>
          <a:lstStyle/>
          <a:p>
            <a:fld id="{9AE1E04E-9DDC-4509-A9AF-69F37BD3ED02}" type="slidenum">
              <a:rPr lang="it-IT" smtClean="0"/>
              <a:t>70</a:t>
            </a:fld>
            <a:endParaRPr lang="it-IT"/>
          </a:p>
        </p:txBody>
      </p:sp>
      <p:sp>
        <p:nvSpPr>
          <p:cNvPr id="3" name="CasellaDiTesto 2">
            <a:extLst>
              <a:ext uri="{FF2B5EF4-FFF2-40B4-BE49-F238E27FC236}">
                <a16:creationId xmlns:a16="http://schemas.microsoft.com/office/drawing/2014/main" id="{A85B3D6F-0309-4C7F-8C58-8D9CFA1C64C0}"/>
              </a:ext>
            </a:extLst>
          </p:cNvPr>
          <p:cNvSpPr txBox="1"/>
          <p:nvPr/>
        </p:nvSpPr>
        <p:spPr>
          <a:xfrm>
            <a:off x="1975821" y="786222"/>
            <a:ext cx="8240357" cy="461665"/>
          </a:xfrm>
          <a:prstGeom prst="rect">
            <a:avLst/>
          </a:prstGeom>
          <a:noFill/>
        </p:spPr>
        <p:txBody>
          <a:bodyPr wrap="square" rtlCol="0">
            <a:spAutoFit/>
          </a:bodyPr>
          <a:lstStyle/>
          <a:p>
            <a:pPr algn="ctr"/>
            <a:r>
              <a:rPr lang="it-IT" sz="2400" b="1" dirty="0"/>
              <a:t>Interfaccia delle Classi - </a:t>
            </a:r>
            <a:r>
              <a:rPr lang="it-IT" sz="2400" b="1" dirty="0" err="1"/>
              <a:t>ProdottoModel</a:t>
            </a:r>
            <a:endParaRPr lang="en-GB" sz="2400" b="1" dirty="0"/>
          </a:p>
        </p:txBody>
      </p:sp>
      <p:pic>
        <p:nvPicPr>
          <p:cNvPr id="5" name="Immagine 4" descr="Immagine che contiene screenshot&#10;&#10;Descrizione generata automaticamente">
            <a:extLst>
              <a:ext uri="{FF2B5EF4-FFF2-40B4-BE49-F238E27FC236}">
                <a16:creationId xmlns:a16="http://schemas.microsoft.com/office/drawing/2014/main" id="{CF527483-BC71-4288-9C5C-A5C6D2DC70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0641" y="1666837"/>
            <a:ext cx="9310716" cy="3524325"/>
          </a:xfrm>
          <a:prstGeom prst="rect">
            <a:avLst/>
          </a:prstGeom>
        </p:spPr>
      </p:pic>
    </p:spTree>
    <p:extLst>
      <p:ext uri="{BB962C8B-B14F-4D97-AF65-F5344CB8AC3E}">
        <p14:creationId xmlns:p14="http://schemas.microsoft.com/office/powerpoint/2010/main" val="3545726216"/>
      </p:ext>
    </p:extLst>
  </p:cSld>
  <p:clrMapOvr>
    <a:masterClrMapping/>
  </p:clrMapOvr>
  <p:transition spd="slow">
    <p:push dir="u"/>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88A04187-F23B-41BE-B712-68F3D0E5C707}"/>
              </a:ext>
            </a:extLst>
          </p:cNvPr>
          <p:cNvSpPr txBox="1"/>
          <p:nvPr/>
        </p:nvSpPr>
        <p:spPr>
          <a:xfrm>
            <a:off x="1455938" y="815597"/>
            <a:ext cx="9280124" cy="461665"/>
          </a:xfrm>
          <a:prstGeom prst="rect">
            <a:avLst/>
          </a:prstGeom>
          <a:noFill/>
        </p:spPr>
        <p:txBody>
          <a:bodyPr wrap="square" rtlCol="0">
            <a:spAutoFit/>
          </a:bodyPr>
          <a:lstStyle/>
          <a:p>
            <a:pPr algn="ctr"/>
            <a:r>
              <a:rPr lang="it-IT" sz="2400" b="1" dirty="0"/>
              <a:t>Definizione dei Contratti</a:t>
            </a:r>
            <a:endParaRPr lang="it-IT" sz="2400" dirty="0"/>
          </a:p>
        </p:txBody>
      </p:sp>
      <p:sp>
        <p:nvSpPr>
          <p:cNvPr id="3" name="Segnaposto numero diapositiva 2">
            <a:extLst>
              <a:ext uri="{FF2B5EF4-FFF2-40B4-BE49-F238E27FC236}">
                <a16:creationId xmlns:a16="http://schemas.microsoft.com/office/drawing/2014/main" id="{3C7ABD07-5CFF-4ACB-A053-AB259611E1C0}"/>
              </a:ext>
            </a:extLst>
          </p:cNvPr>
          <p:cNvSpPr>
            <a:spLocks noGrp="1"/>
          </p:cNvSpPr>
          <p:nvPr>
            <p:ph type="sldNum" sz="quarter" idx="12"/>
          </p:nvPr>
        </p:nvSpPr>
        <p:spPr/>
        <p:txBody>
          <a:bodyPr>
            <a:normAutofit/>
          </a:bodyPr>
          <a:lstStyle/>
          <a:p>
            <a:fld id="{9AE1E04E-9DDC-4509-A9AF-69F37BD3ED02}" type="slidenum">
              <a:rPr lang="it-IT" smtClean="0"/>
              <a:t>71</a:t>
            </a:fld>
            <a:endParaRPr lang="it-IT"/>
          </a:p>
        </p:txBody>
      </p:sp>
      <p:sp>
        <p:nvSpPr>
          <p:cNvPr id="5" name="CasellaDiTesto 4">
            <a:extLst>
              <a:ext uri="{FF2B5EF4-FFF2-40B4-BE49-F238E27FC236}">
                <a16:creationId xmlns:a16="http://schemas.microsoft.com/office/drawing/2014/main" id="{7484761E-8B77-44DD-AF47-637C8DE12B6C}"/>
              </a:ext>
            </a:extLst>
          </p:cNvPr>
          <p:cNvSpPr txBox="1"/>
          <p:nvPr/>
        </p:nvSpPr>
        <p:spPr>
          <a:xfrm>
            <a:off x="484632" y="1554480"/>
            <a:ext cx="9619488" cy="923330"/>
          </a:xfrm>
          <a:prstGeom prst="rect">
            <a:avLst/>
          </a:prstGeom>
          <a:noFill/>
        </p:spPr>
        <p:txBody>
          <a:bodyPr wrap="square" rtlCol="0">
            <a:spAutoFit/>
          </a:bodyPr>
          <a:lstStyle/>
          <a:p>
            <a:r>
              <a:rPr lang="it-IT" dirty="0"/>
              <a:t>Presentiamo due esempi:</a:t>
            </a:r>
          </a:p>
          <a:p>
            <a:pPr marL="742950" lvl="1" indent="-285750">
              <a:buFont typeface="Arial" panose="020B0604020202020204" pitchFamily="34" charset="0"/>
              <a:buChar char="•"/>
            </a:pPr>
            <a:r>
              <a:rPr lang="it-IT" dirty="0" err="1"/>
              <a:t>UtenteModel</a:t>
            </a:r>
            <a:endParaRPr lang="it-IT" dirty="0"/>
          </a:p>
          <a:p>
            <a:pPr marL="742950" lvl="1" indent="-285750">
              <a:buFont typeface="Arial" panose="020B0604020202020204" pitchFamily="34" charset="0"/>
              <a:buChar char="•"/>
            </a:pPr>
            <a:r>
              <a:rPr lang="it-IT" dirty="0" err="1"/>
              <a:t>ProdottoModel</a:t>
            </a:r>
            <a:endParaRPr lang="it-IT" dirty="0"/>
          </a:p>
        </p:txBody>
      </p:sp>
    </p:spTree>
    <p:extLst>
      <p:ext uri="{BB962C8B-B14F-4D97-AF65-F5344CB8AC3E}">
        <p14:creationId xmlns:p14="http://schemas.microsoft.com/office/powerpoint/2010/main" val="4290803985"/>
      </p:ext>
    </p:extLst>
  </p:cSld>
  <p:clrMapOvr>
    <a:masterClrMapping/>
  </p:clrMapOvr>
  <p:transition spd="slow">
    <p:push dir="u"/>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E5B615C-9B80-49EC-9B8C-1167B9D3BEB0}"/>
              </a:ext>
            </a:extLst>
          </p:cNvPr>
          <p:cNvSpPr>
            <a:spLocks noGrp="1"/>
          </p:cNvSpPr>
          <p:nvPr>
            <p:ph type="sldNum" sz="quarter" idx="12"/>
          </p:nvPr>
        </p:nvSpPr>
        <p:spPr/>
        <p:txBody>
          <a:bodyPr/>
          <a:lstStyle/>
          <a:p>
            <a:fld id="{9AE1E04E-9DDC-4509-A9AF-69F37BD3ED02}" type="slidenum">
              <a:rPr lang="it-IT" smtClean="0"/>
              <a:t>72</a:t>
            </a:fld>
            <a:endParaRPr lang="it-IT"/>
          </a:p>
        </p:txBody>
      </p:sp>
      <p:sp>
        <p:nvSpPr>
          <p:cNvPr id="4" name="CasellaDiTesto 3">
            <a:extLst>
              <a:ext uri="{FF2B5EF4-FFF2-40B4-BE49-F238E27FC236}">
                <a16:creationId xmlns:a16="http://schemas.microsoft.com/office/drawing/2014/main" id="{9E62147A-C69F-4AE0-B189-6D7B264AB571}"/>
              </a:ext>
            </a:extLst>
          </p:cNvPr>
          <p:cNvSpPr txBox="1"/>
          <p:nvPr/>
        </p:nvSpPr>
        <p:spPr>
          <a:xfrm>
            <a:off x="1976628" y="850392"/>
            <a:ext cx="8238744" cy="461665"/>
          </a:xfrm>
          <a:prstGeom prst="rect">
            <a:avLst/>
          </a:prstGeom>
          <a:noFill/>
        </p:spPr>
        <p:txBody>
          <a:bodyPr wrap="square" rtlCol="0">
            <a:spAutoFit/>
          </a:bodyPr>
          <a:lstStyle/>
          <a:p>
            <a:pPr algn="ctr"/>
            <a:r>
              <a:rPr lang="it-IT" sz="2400" b="1" dirty="0"/>
              <a:t>Definizione dei Contratti - </a:t>
            </a:r>
            <a:r>
              <a:rPr lang="it-IT" sz="2400" b="1" dirty="0" err="1"/>
              <a:t>UtenteModel</a:t>
            </a:r>
            <a:endParaRPr lang="en-GB" sz="2400" b="1" dirty="0"/>
          </a:p>
        </p:txBody>
      </p:sp>
      <p:pic>
        <p:nvPicPr>
          <p:cNvPr id="8" name="Immagine 7" descr="Immagine che contiene screenshot&#10;&#10;Descrizione generata automaticamente">
            <a:extLst>
              <a:ext uri="{FF2B5EF4-FFF2-40B4-BE49-F238E27FC236}">
                <a16:creationId xmlns:a16="http://schemas.microsoft.com/office/drawing/2014/main" id="{7BE87045-BEF8-404D-B360-661EE151B9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0628" y="1419757"/>
            <a:ext cx="4610743" cy="562053"/>
          </a:xfrm>
          <a:prstGeom prst="rect">
            <a:avLst/>
          </a:prstGeom>
        </p:spPr>
      </p:pic>
      <p:pic>
        <p:nvPicPr>
          <p:cNvPr id="10" name="Immagine 9" descr="Immagine che contiene screenshot&#10;&#10;Descrizione generata automaticamente">
            <a:extLst>
              <a:ext uri="{FF2B5EF4-FFF2-40B4-BE49-F238E27FC236}">
                <a16:creationId xmlns:a16="http://schemas.microsoft.com/office/drawing/2014/main" id="{940E79C3-436F-4158-95E0-8A94E870B8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4470" y="1690779"/>
            <a:ext cx="4486901" cy="4286848"/>
          </a:xfrm>
          <a:prstGeom prst="rect">
            <a:avLst/>
          </a:prstGeom>
        </p:spPr>
      </p:pic>
    </p:spTree>
    <p:extLst>
      <p:ext uri="{BB962C8B-B14F-4D97-AF65-F5344CB8AC3E}">
        <p14:creationId xmlns:p14="http://schemas.microsoft.com/office/powerpoint/2010/main" val="2988338724"/>
      </p:ext>
    </p:extLst>
  </p:cSld>
  <p:clrMapOvr>
    <a:masterClrMapping/>
  </p:clrMapOvr>
  <p:transition spd="slow">
    <p:push dir="u"/>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2EE86F7-F1C1-43D6-BDF4-315F9939D01A}"/>
              </a:ext>
            </a:extLst>
          </p:cNvPr>
          <p:cNvSpPr>
            <a:spLocks noGrp="1"/>
          </p:cNvSpPr>
          <p:nvPr>
            <p:ph type="sldNum" sz="quarter" idx="12"/>
          </p:nvPr>
        </p:nvSpPr>
        <p:spPr/>
        <p:txBody>
          <a:bodyPr/>
          <a:lstStyle/>
          <a:p>
            <a:fld id="{9AE1E04E-9DDC-4509-A9AF-69F37BD3ED02}" type="slidenum">
              <a:rPr lang="it-IT" smtClean="0"/>
              <a:t>73</a:t>
            </a:fld>
            <a:endParaRPr lang="it-IT"/>
          </a:p>
        </p:txBody>
      </p:sp>
      <p:sp>
        <p:nvSpPr>
          <p:cNvPr id="3" name="CasellaDiTesto 2">
            <a:extLst>
              <a:ext uri="{FF2B5EF4-FFF2-40B4-BE49-F238E27FC236}">
                <a16:creationId xmlns:a16="http://schemas.microsoft.com/office/drawing/2014/main" id="{138F398C-BD22-46E3-AFF5-E9BD3CF3C217}"/>
              </a:ext>
            </a:extLst>
          </p:cNvPr>
          <p:cNvSpPr txBox="1"/>
          <p:nvPr/>
        </p:nvSpPr>
        <p:spPr>
          <a:xfrm>
            <a:off x="2634996" y="848159"/>
            <a:ext cx="6922008" cy="461665"/>
          </a:xfrm>
          <a:prstGeom prst="rect">
            <a:avLst/>
          </a:prstGeom>
          <a:noFill/>
        </p:spPr>
        <p:txBody>
          <a:bodyPr wrap="square" rtlCol="0">
            <a:spAutoFit/>
          </a:bodyPr>
          <a:lstStyle/>
          <a:p>
            <a:pPr algn="ctr"/>
            <a:r>
              <a:rPr lang="it-IT" sz="2400" b="1" dirty="0"/>
              <a:t>Definizione dei Contratti - </a:t>
            </a:r>
            <a:r>
              <a:rPr lang="it-IT" sz="2400" b="1" dirty="0" err="1"/>
              <a:t>ProdottoModel</a:t>
            </a:r>
            <a:endParaRPr lang="en-GB" sz="2400" b="1" dirty="0"/>
          </a:p>
        </p:txBody>
      </p:sp>
      <p:pic>
        <p:nvPicPr>
          <p:cNvPr id="7" name="Immagine 6">
            <a:extLst>
              <a:ext uri="{FF2B5EF4-FFF2-40B4-BE49-F238E27FC236}">
                <a16:creationId xmlns:a16="http://schemas.microsoft.com/office/drawing/2014/main" id="{9C748272-6551-410F-A229-1E3A52FADC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2157" y="5014797"/>
            <a:ext cx="3983672" cy="533379"/>
          </a:xfrm>
          <a:prstGeom prst="rect">
            <a:avLst/>
          </a:prstGeom>
        </p:spPr>
      </p:pic>
      <p:pic>
        <p:nvPicPr>
          <p:cNvPr id="9" name="Immagine 8" descr="Immagine che contiene screenshot&#10;&#10;Descrizione generata automaticamente">
            <a:extLst>
              <a:ext uri="{FF2B5EF4-FFF2-40B4-BE49-F238E27FC236}">
                <a16:creationId xmlns:a16="http://schemas.microsoft.com/office/drawing/2014/main" id="{6A9F011B-85BA-41D6-8C61-4AF4A76D3E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2157" y="1309824"/>
            <a:ext cx="3987686" cy="3954525"/>
          </a:xfrm>
          <a:prstGeom prst="rect">
            <a:avLst/>
          </a:prstGeom>
        </p:spPr>
      </p:pic>
    </p:spTree>
    <p:extLst>
      <p:ext uri="{BB962C8B-B14F-4D97-AF65-F5344CB8AC3E}">
        <p14:creationId xmlns:p14="http://schemas.microsoft.com/office/powerpoint/2010/main" val="3490224895"/>
      </p:ext>
    </p:extLst>
  </p:cSld>
  <p:clrMapOvr>
    <a:masterClrMapping/>
  </p:clrMapOvr>
  <p:transition spd="slow">
    <p:push dir="u"/>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4FD512D-5341-4C5C-996A-11516DB76409}"/>
              </a:ext>
            </a:extLst>
          </p:cNvPr>
          <p:cNvSpPr>
            <a:spLocks noGrp="1"/>
          </p:cNvSpPr>
          <p:nvPr>
            <p:ph type="sldNum" sz="quarter" idx="12"/>
          </p:nvPr>
        </p:nvSpPr>
        <p:spPr/>
        <p:txBody>
          <a:bodyPr/>
          <a:lstStyle/>
          <a:p>
            <a:fld id="{9AE1E04E-9DDC-4509-A9AF-69F37BD3ED02}" type="slidenum">
              <a:rPr lang="it-IT" smtClean="0"/>
              <a:t>74</a:t>
            </a:fld>
            <a:endParaRPr lang="it-IT"/>
          </a:p>
        </p:txBody>
      </p:sp>
      <p:sp>
        <p:nvSpPr>
          <p:cNvPr id="3" name="CasellaDiTesto 2">
            <a:extLst>
              <a:ext uri="{FF2B5EF4-FFF2-40B4-BE49-F238E27FC236}">
                <a16:creationId xmlns:a16="http://schemas.microsoft.com/office/drawing/2014/main" id="{07E9FB98-B8F9-4126-B57C-BEF1D1320C9C}"/>
              </a:ext>
            </a:extLst>
          </p:cNvPr>
          <p:cNvSpPr txBox="1"/>
          <p:nvPr/>
        </p:nvSpPr>
        <p:spPr>
          <a:xfrm>
            <a:off x="2013204" y="859536"/>
            <a:ext cx="8165592" cy="461665"/>
          </a:xfrm>
          <a:prstGeom prst="rect">
            <a:avLst/>
          </a:prstGeom>
          <a:noFill/>
        </p:spPr>
        <p:txBody>
          <a:bodyPr wrap="square" rtlCol="0">
            <a:spAutoFit/>
          </a:bodyPr>
          <a:lstStyle/>
          <a:p>
            <a:pPr algn="ctr"/>
            <a:r>
              <a:rPr lang="it-IT" sz="2400" b="1" dirty="0"/>
              <a:t>Design Pattern</a:t>
            </a:r>
            <a:endParaRPr lang="en-GB" sz="2400" b="1" dirty="0"/>
          </a:p>
        </p:txBody>
      </p:sp>
      <p:sp>
        <p:nvSpPr>
          <p:cNvPr id="4" name="CasellaDiTesto 3">
            <a:extLst>
              <a:ext uri="{FF2B5EF4-FFF2-40B4-BE49-F238E27FC236}">
                <a16:creationId xmlns:a16="http://schemas.microsoft.com/office/drawing/2014/main" id="{5A2AF5E3-F613-4EB5-B3F1-EC2A20F8837E}"/>
              </a:ext>
            </a:extLst>
          </p:cNvPr>
          <p:cNvSpPr txBox="1"/>
          <p:nvPr/>
        </p:nvSpPr>
        <p:spPr>
          <a:xfrm>
            <a:off x="374904" y="1693426"/>
            <a:ext cx="2313432" cy="369332"/>
          </a:xfrm>
          <a:prstGeom prst="rect">
            <a:avLst/>
          </a:prstGeom>
          <a:noFill/>
        </p:spPr>
        <p:txBody>
          <a:bodyPr wrap="square" rtlCol="0">
            <a:spAutoFit/>
          </a:bodyPr>
          <a:lstStyle/>
          <a:p>
            <a:r>
              <a:rPr lang="it-IT" b="1" dirty="0"/>
              <a:t>MVC</a:t>
            </a:r>
            <a:endParaRPr lang="en-GB" b="1" dirty="0"/>
          </a:p>
        </p:txBody>
      </p:sp>
      <p:sp>
        <p:nvSpPr>
          <p:cNvPr id="6" name="CasellaDiTesto 5">
            <a:extLst>
              <a:ext uri="{FF2B5EF4-FFF2-40B4-BE49-F238E27FC236}">
                <a16:creationId xmlns:a16="http://schemas.microsoft.com/office/drawing/2014/main" id="{1FA4DCD1-FA10-4C4C-88CB-390AA6DE3423}"/>
              </a:ext>
            </a:extLst>
          </p:cNvPr>
          <p:cNvSpPr txBox="1"/>
          <p:nvPr/>
        </p:nvSpPr>
        <p:spPr>
          <a:xfrm>
            <a:off x="484632" y="2249424"/>
            <a:ext cx="11128248" cy="2031325"/>
          </a:xfrm>
          <a:prstGeom prst="rect">
            <a:avLst/>
          </a:prstGeom>
          <a:noFill/>
        </p:spPr>
        <p:txBody>
          <a:bodyPr wrap="square" rtlCol="0">
            <a:spAutoFit/>
          </a:bodyPr>
          <a:lstStyle/>
          <a:p>
            <a:r>
              <a:rPr lang="it-IT" dirty="0"/>
              <a:t>Il pattern architetturale Model-</a:t>
            </a:r>
            <a:r>
              <a:rPr lang="it-IT" dirty="0" err="1"/>
              <a:t>View</a:t>
            </a:r>
            <a:r>
              <a:rPr lang="it-IT" dirty="0"/>
              <a:t>-Controller (MVC) è molto diffuso nello sviluppo di sistemi software e permette la separazione della logica di business dalla logica di presentazione dei dati. </a:t>
            </a:r>
          </a:p>
          <a:p>
            <a:r>
              <a:rPr lang="it-IT" b="1" dirty="0"/>
              <a:t>MVC</a:t>
            </a:r>
            <a:r>
              <a:rPr lang="it-IT" dirty="0"/>
              <a:t> prevede un’architettura </a:t>
            </a:r>
            <a:r>
              <a:rPr lang="it-IT" b="1" dirty="0"/>
              <a:t>Three-</a:t>
            </a:r>
            <a:r>
              <a:rPr lang="it-IT" b="1" dirty="0" err="1"/>
              <a:t>Tier</a:t>
            </a:r>
            <a:r>
              <a:rPr lang="it-IT" dirty="0"/>
              <a:t>:</a:t>
            </a:r>
          </a:p>
          <a:p>
            <a:pPr marL="742950" lvl="1" indent="-285750">
              <a:buFont typeface="Arial" panose="020B0604020202020204" pitchFamily="34" charset="0"/>
              <a:buChar char="•"/>
            </a:pPr>
            <a:r>
              <a:rPr lang="it-IT" dirty="0"/>
              <a:t>Model: responsabile della conoscenza del dominio applicativo e implementa lo store principale di dati</a:t>
            </a:r>
          </a:p>
          <a:p>
            <a:pPr marL="742950" lvl="1" indent="-285750">
              <a:buFont typeface="Arial" panose="020B0604020202020204" pitchFamily="34" charset="0"/>
              <a:buChar char="•"/>
            </a:pPr>
            <a:r>
              <a:rPr lang="it-IT" dirty="0" err="1"/>
              <a:t>View</a:t>
            </a:r>
            <a:r>
              <a:rPr lang="it-IT" dirty="0"/>
              <a:t>: responsabile di mostrare gli oggetti del dominio applicativo all’utente</a:t>
            </a:r>
          </a:p>
          <a:p>
            <a:pPr marL="742950" lvl="1" indent="-285750">
              <a:buFont typeface="Arial" panose="020B0604020202020204" pitchFamily="34" charset="0"/>
              <a:buChar char="•"/>
            </a:pPr>
            <a:r>
              <a:rPr lang="it-IT" dirty="0"/>
              <a:t>Controller: responsabile dell'interazione con l’utente e di notificare le </a:t>
            </a:r>
            <a:r>
              <a:rPr lang="it-IT" dirty="0" err="1"/>
              <a:t>View</a:t>
            </a:r>
            <a:r>
              <a:rPr lang="it-IT" dirty="0"/>
              <a:t> dei cambiamenti nel Model. Esso detta esplicitamente il flusso di controllo.</a:t>
            </a:r>
            <a:endParaRPr lang="en-GB" dirty="0"/>
          </a:p>
        </p:txBody>
      </p:sp>
    </p:spTree>
    <p:extLst>
      <p:ext uri="{BB962C8B-B14F-4D97-AF65-F5344CB8AC3E}">
        <p14:creationId xmlns:p14="http://schemas.microsoft.com/office/powerpoint/2010/main" val="53611975"/>
      </p:ext>
    </p:extLst>
  </p:cSld>
  <p:clrMapOvr>
    <a:masterClrMapping/>
  </p:clrMapOvr>
  <p:transition spd="slow">
    <p:push dir="u"/>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C56F0638-F222-4EE3-A0A9-A348934C0B6A}"/>
              </a:ext>
            </a:extLst>
          </p:cNvPr>
          <p:cNvSpPr txBox="1"/>
          <p:nvPr/>
        </p:nvSpPr>
        <p:spPr>
          <a:xfrm>
            <a:off x="1235476" y="788652"/>
            <a:ext cx="9721048" cy="461665"/>
          </a:xfrm>
          <a:prstGeom prst="rect">
            <a:avLst/>
          </a:prstGeom>
          <a:noFill/>
        </p:spPr>
        <p:txBody>
          <a:bodyPr wrap="square" rtlCol="0">
            <a:spAutoFit/>
          </a:bodyPr>
          <a:lstStyle/>
          <a:p>
            <a:pPr algn="ctr"/>
            <a:r>
              <a:rPr lang="it-IT" sz="2400" b="1" dirty="0"/>
              <a:t>Design Pattern - MVC</a:t>
            </a:r>
          </a:p>
        </p:txBody>
      </p:sp>
      <p:pic>
        <p:nvPicPr>
          <p:cNvPr id="4" name="Immagine 3" descr="Immagine che contiene screenshot&#10;&#10;Descrizione generata automaticamente">
            <a:extLst>
              <a:ext uri="{FF2B5EF4-FFF2-40B4-BE49-F238E27FC236}">
                <a16:creationId xmlns:a16="http://schemas.microsoft.com/office/drawing/2014/main" id="{88FB08E7-09D9-4C09-8EBE-07B8F5BF89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165" y="1417132"/>
            <a:ext cx="7994942" cy="4023735"/>
          </a:xfrm>
          <a:prstGeom prst="rect">
            <a:avLst/>
          </a:prstGeom>
        </p:spPr>
      </p:pic>
      <p:sp>
        <p:nvSpPr>
          <p:cNvPr id="3" name="Segnaposto numero diapositiva 2">
            <a:extLst>
              <a:ext uri="{FF2B5EF4-FFF2-40B4-BE49-F238E27FC236}">
                <a16:creationId xmlns:a16="http://schemas.microsoft.com/office/drawing/2014/main" id="{7C7B6CC6-2E2B-4B75-BFB5-19ED9E6F9491}"/>
              </a:ext>
            </a:extLst>
          </p:cNvPr>
          <p:cNvSpPr>
            <a:spLocks noGrp="1"/>
          </p:cNvSpPr>
          <p:nvPr>
            <p:ph type="sldNum" sz="quarter" idx="12"/>
          </p:nvPr>
        </p:nvSpPr>
        <p:spPr/>
        <p:txBody>
          <a:bodyPr>
            <a:normAutofit/>
          </a:bodyPr>
          <a:lstStyle/>
          <a:p>
            <a:fld id="{9AE1E04E-9DDC-4509-A9AF-69F37BD3ED02}" type="slidenum">
              <a:rPr lang="it-IT" smtClean="0"/>
              <a:t>75</a:t>
            </a:fld>
            <a:endParaRPr lang="it-IT"/>
          </a:p>
        </p:txBody>
      </p:sp>
    </p:spTree>
    <p:extLst>
      <p:ext uri="{BB962C8B-B14F-4D97-AF65-F5344CB8AC3E}">
        <p14:creationId xmlns:p14="http://schemas.microsoft.com/office/powerpoint/2010/main" val="320066023"/>
      </p:ext>
    </p:extLst>
  </p:cSld>
  <p:clrMapOvr>
    <a:masterClrMapping/>
  </p:clrMapOvr>
  <p:transition spd="slow">
    <p:push dir="u"/>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084ADA7B-0029-41C4-8D1C-F2133C0000CD}"/>
              </a:ext>
            </a:extLst>
          </p:cNvPr>
          <p:cNvSpPr>
            <a:spLocks noGrp="1"/>
          </p:cNvSpPr>
          <p:nvPr>
            <p:ph type="sldNum" sz="quarter" idx="12"/>
          </p:nvPr>
        </p:nvSpPr>
        <p:spPr/>
        <p:txBody>
          <a:bodyPr/>
          <a:lstStyle/>
          <a:p>
            <a:fld id="{9AE1E04E-9DDC-4509-A9AF-69F37BD3ED02}" type="slidenum">
              <a:rPr lang="it-IT" smtClean="0"/>
              <a:t>76</a:t>
            </a:fld>
            <a:endParaRPr lang="it-IT"/>
          </a:p>
        </p:txBody>
      </p:sp>
      <p:sp>
        <p:nvSpPr>
          <p:cNvPr id="3" name="CasellaDiTesto 2">
            <a:extLst>
              <a:ext uri="{FF2B5EF4-FFF2-40B4-BE49-F238E27FC236}">
                <a16:creationId xmlns:a16="http://schemas.microsoft.com/office/drawing/2014/main" id="{E412E9A0-33CA-4649-9F93-69345370521B}"/>
              </a:ext>
            </a:extLst>
          </p:cNvPr>
          <p:cNvSpPr txBox="1"/>
          <p:nvPr/>
        </p:nvSpPr>
        <p:spPr>
          <a:xfrm>
            <a:off x="3312850" y="2274838"/>
            <a:ext cx="5566299" cy="2308324"/>
          </a:xfrm>
          <a:prstGeom prst="rect">
            <a:avLst/>
          </a:prstGeom>
          <a:noFill/>
        </p:spPr>
        <p:txBody>
          <a:bodyPr wrap="square" rtlCol="0">
            <a:spAutoFit/>
          </a:bodyPr>
          <a:lstStyle/>
          <a:p>
            <a:pPr algn="ctr"/>
            <a:r>
              <a:rPr lang="it-IT" sz="7200" b="1" dirty="0"/>
              <a:t>Test Plan</a:t>
            </a:r>
          </a:p>
          <a:p>
            <a:pPr algn="ctr"/>
            <a:r>
              <a:rPr lang="it-IT" sz="7200" b="1" dirty="0"/>
              <a:t>Document</a:t>
            </a:r>
          </a:p>
        </p:txBody>
      </p:sp>
    </p:spTree>
    <p:extLst>
      <p:ext uri="{BB962C8B-B14F-4D97-AF65-F5344CB8AC3E}">
        <p14:creationId xmlns:p14="http://schemas.microsoft.com/office/powerpoint/2010/main" val="25684475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75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75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B3E68631-129E-45F7-A514-0AEB6CA4DC76}"/>
              </a:ext>
            </a:extLst>
          </p:cNvPr>
          <p:cNvSpPr>
            <a:spLocks noGrp="1"/>
          </p:cNvSpPr>
          <p:nvPr>
            <p:ph type="sldNum" sz="quarter" idx="12"/>
          </p:nvPr>
        </p:nvSpPr>
        <p:spPr/>
        <p:txBody>
          <a:bodyPr/>
          <a:lstStyle/>
          <a:p>
            <a:fld id="{9AE1E04E-9DDC-4509-A9AF-69F37BD3ED02}" type="slidenum">
              <a:rPr lang="it-IT" smtClean="0"/>
              <a:t>77</a:t>
            </a:fld>
            <a:endParaRPr lang="it-IT"/>
          </a:p>
        </p:txBody>
      </p:sp>
      <p:sp>
        <p:nvSpPr>
          <p:cNvPr id="3" name="CasellaDiTesto 2">
            <a:extLst>
              <a:ext uri="{FF2B5EF4-FFF2-40B4-BE49-F238E27FC236}">
                <a16:creationId xmlns:a16="http://schemas.microsoft.com/office/drawing/2014/main" id="{B1011BEA-D516-407B-B00E-F1802829626C}"/>
              </a:ext>
            </a:extLst>
          </p:cNvPr>
          <p:cNvSpPr txBox="1"/>
          <p:nvPr/>
        </p:nvSpPr>
        <p:spPr>
          <a:xfrm>
            <a:off x="3699029" y="852257"/>
            <a:ext cx="4793942" cy="461665"/>
          </a:xfrm>
          <a:prstGeom prst="rect">
            <a:avLst/>
          </a:prstGeom>
          <a:noFill/>
        </p:spPr>
        <p:txBody>
          <a:bodyPr wrap="square" rtlCol="0">
            <a:spAutoFit/>
          </a:bodyPr>
          <a:lstStyle/>
          <a:p>
            <a:pPr algn="ctr"/>
            <a:r>
              <a:rPr lang="it-IT" sz="2400" b="1" dirty="0"/>
              <a:t>Test Plan Document</a:t>
            </a:r>
          </a:p>
        </p:txBody>
      </p:sp>
      <p:sp>
        <p:nvSpPr>
          <p:cNvPr id="4" name="CasellaDiTesto 3">
            <a:extLst>
              <a:ext uri="{FF2B5EF4-FFF2-40B4-BE49-F238E27FC236}">
                <a16:creationId xmlns:a16="http://schemas.microsoft.com/office/drawing/2014/main" id="{E5FC032E-C015-45D8-BBA2-5C96636C33C8}"/>
              </a:ext>
            </a:extLst>
          </p:cNvPr>
          <p:cNvSpPr txBox="1"/>
          <p:nvPr/>
        </p:nvSpPr>
        <p:spPr>
          <a:xfrm>
            <a:off x="310718" y="1811045"/>
            <a:ext cx="11567604" cy="3447098"/>
          </a:xfrm>
          <a:prstGeom prst="rect">
            <a:avLst/>
          </a:prstGeom>
          <a:noFill/>
        </p:spPr>
        <p:txBody>
          <a:bodyPr wrap="square" rtlCol="0">
            <a:spAutoFit/>
          </a:bodyPr>
          <a:lstStyle/>
          <a:p>
            <a:r>
              <a:rPr lang="it-IT" sz="2000" dirty="0"/>
              <a:t>In questo documento viene specificata la pianificazione dell’attività di testing del sistema al fine di verificare eventuali incongruenze tra il comportamento atteso e il comportamento reale del sistema.</a:t>
            </a:r>
          </a:p>
          <a:p>
            <a:r>
              <a:rPr lang="it-IT" sz="2000" dirty="0"/>
              <a:t>In questa attività si rilevano gli eventuali errori generati dall’esecuzione di codice errato, in modo da evitare che essi si presentino durante l’esercizio del sistema.</a:t>
            </a:r>
          </a:p>
          <a:p>
            <a:r>
              <a:rPr lang="it-IT" sz="2000" dirty="0"/>
              <a:t>Le attività di testing sono state pianificate per le seguenti gestioni:</a:t>
            </a:r>
          </a:p>
          <a:p>
            <a:pPr lvl="1"/>
            <a:r>
              <a:rPr lang="it-IT" sz="2000" dirty="0"/>
              <a:t>• Gestione Account</a:t>
            </a:r>
          </a:p>
          <a:p>
            <a:pPr lvl="1"/>
            <a:r>
              <a:rPr lang="it-IT" sz="2000" dirty="0"/>
              <a:t>• Gestione Profilo</a:t>
            </a:r>
          </a:p>
          <a:p>
            <a:pPr lvl="1"/>
            <a:r>
              <a:rPr lang="it-IT" sz="2000" dirty="0"/>
              <a:t>• Gestione Catalogo</a:t>
            </a:r>
          </a:p>
          <a:p>
            <a:pPr lvl="1"/>
            <a:r>
              <a:rPr lang="it-IT" sz="2000" dirty="0"/>
              <a:t>• Gestione Carrello</a:t>
            </a:r>
          </a:p>
          <a:p>
            <a:pPr lvl="1"/>
            <a:r>
              <a:rPr lang="it-IT" sz="2000" dirty="0"/>
              <a:t>• Gestione Ordini</a:t>
            </a:r>
          </a:p>
          <a:p>
            <a:pPr lvl="1"/>
            <a:r>
              <a:rPr lang="it-IT" sz="2000" dirty="0"/>
              <a:t>• Gestione Recensioni</a:t>
            </a:r>
          </a:p>
        </p:txBody>
      </p:sp>
    </p:spTree>
    <p:extLst>
      <p:ext uri="{BB962C8B-B14F-4D97-AF65-F5344CB8AC3E}">
        <p14:creationId xmlns:p14="http://schemas.microsoft.com/office/powerpoint/2010/main" val="1750053439"/>
      </p:ext>
    </p:extLst>
  </p:cSld>
  <p:clrMapOvr>
    <a:masterClrMapping/>
  </p:clrMapOvr>
  <p:transition spd="slow">
    <p:push dir="u"/>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48542AC9-E09E-4E49-8C99-1D6873E1464A}"/>
              </a:ext>
            </a:extLst>
          </p:cNvPr>
          <p:cNvSpPr>
            <a:spLocks noGrp="1"/>
          </p:cNvSpPr>
          <p:nvPr>
            <p:ph type="sldNum" sz="quarter" idx="12"/>
          </p:nvPr>
        </p:nvSpPr>
        <p:spPr/>
        <p:txBody>
          <a:bodyPr/>
          <a:lstStyle/>
          <a:p>
            <a:fld id="{9AE1E04E-9DDC-4509-A9AF-69F37BD3ED02}" type="slidenum">
              <a:rPr lang="it-IT" smtClean="0"/>
              <a:t>78</a:t>
            </a:fld>
            <a:endParaRPr lang="it-IT"/>
          </a:p>
        </p:txBody>
      </p:sp>
      <p:sp>
        <p:nvSpPr>
          <p:cNvPr id="3" name="CasellaDiTesto 2">
            <a:extLst>
              <a:ext uri="{FF2B5EF4-FFF2-40B4-BE49-F238E27FC236}">
                <a16:creationId xmlns:a16="http://schemas.microsoft.com/office/drawing/2014/main" id="{339A6744-53F8-4AF3-9D94-864278C2FAF6}"/>
              </a:ext>
            </a:extLst>
          </p:cNvPr>
          <p:cNvSpPr txBox="1"/>
          <p:nvPr/>
        </p:nvSpPr>
        <p:spPr>
          <a:xfrm>
            <a:off x="3693110" y="683580"/>
            <a:ext cx="4793941" cy="461665"/>
          </a:xfrm>
          <a:prstGeom prst="rect">
            <a:avLst/>
          </a:prstGeom>
          <a:noFill/>
        </p:spPr>
        <p:txBody>
          <a:bodyPr wrap="square" rtlCol="0">
            <a:spAutoFit/>
          </a:bodyPr>
          <a:lstStyle/>
          <a:p>
            <a:pPr algn="ctr"/>
            <a:r>
              <a:rPr lang="it-IT" sz="2400" b="1" dirty="0"/>
              <a:t>Funzionalità testate</a:t>
            </a:r>
          </a:p>
        </p:txBody>
      </p:sp>
      <p:sp>
        <p:nvSpPr>
          <p:cNvPr id="4" name="CasellaDiTesto 3">
            <a:extLst>
              <a:ext uri="{FF2B5EF4-FFF2-40B4-BE49-F238E27FC236}">
                <a16:creationId xmlns:a16="http://schemas.microsoft.com/office/drawing/2014/main" id="{F8695479-F206-4723-8001-03A1327EBF7D}"/>
              </a:ext>
            </a:extLst>
          </p:cNvPr>
          <p:cNvSpPr txBox="1"/>
          <p:nvPr/>
        </p:nvSpPr>
        <p:spPr>
          <a:xfrm>
            <a:off x="173113" y="1145245"/>
            <a:ext cx="11833934" cy="4678204"/>
          </a:xfrm>
          <a:prstGeom prst="rect">
            <a:avLst/>
          </a:prstGeom>
          <a:noFill/>
        </p:spPr>
        <p:txBody>
          <a:bodyPr wrap="square" rtlCol="0">
            <a:spAutoFit/>
          </a:bodyPr>
          <a:lstStyle/>
          <a:p>
            <a:r>
              <a:rPr lang="it-IT" sz="2000" dirty="0"/>
              <a:t>Di seguito sono indicate le funzionalità testate, raggruppate nei sottosistemi che offrono i relativi servizi.</a:t>
            </a:r>
          </a:p>
          <a:p>
            <a:pPr lvl="1"/>
            <a:r>
              <a:rPr lang="it-IT" sz="2000" dirty="0"/>
              <a:t>• Gestione Account</a:t>
            </a:r>
          </a:p>
          <a:p>
            <a:pPr lvl="1"/>
            <a:r>
              <a:rPr lang="it-IT" sz="2000" dirty="0"/>
              <a:t>	- Autenticazione</a:t>
            </a:r>
          </a:p>
          <a:p>
            <a:pPr lvl="1"/>
            <a:r>
              <a:rPr lang="it-IT" sz="2000" dirty="0"/>
              <a:t>• Gestione Profilo</a:t>
            </a:r>
          </a:p>
          <a:p>
            <a:pPr lvl="1"/>
            <a:r>
              <a:rPr lang="it-IT" sz="2000" dirty="0"/>
              <a:t>	- Visualizzazione profilo</a:t>
            </a:r>
          </a:p>
          <a:p>
            <a:pPr lvl="1"/>
            <a:r>
              <a:rPr lang="it-IT" sz="2000" dirty="0"/>
              <a:t>	- Visualizzazione indirizzi</a:t>
            </a:r>
          </a:p>
          <a:p>
            <a:pPr lvl="1"/>
            <a:r>
              <a:rPr lang="it-IT" sz="2000" dirty="0"/>
              <a:t>	- Visualizzazione metodi di pagamento</a:t>
            </a:r>
          </a:p>
          <a:p>
            <a:pPr lvl="1"/>
            <a:r>
              <a:rPr lang="it-IT" sz="2000" dirty="0"/>
              <a:t>• Gestione Catalogo</a:t>
            </a:r>
          </a:p>
          <a:p>
            <a:pPr lvl="1"/>
            <a:r>
              <a:rPr lang="it-IT" sz="2000" dirty="0"/>
              <a:t>	- Visualizzazione scheda prodotto</a:t>
            </a:r>
          </a:p>
          <a:p>
            <a:pPr lvl="1"/>
            <a:r>
              <a:rPr lang="it-IT" sz="2000" dirty="0"/>
              <a:t>	- Visualizzazione catalogo</a:t>
            </a:r>
          </a:p>
          <a:p>
            <a:pPr lvl="1"/>
            <a:r>
              <a:rPr lang="it-IT" sz="2000" dirty="0"/>
              <a:t>	- Gestione catalogo</a:t>
            </a:r>
          </a:p>
          <a:p>
            <a:pPr lvl="1"/>
            <a:r>
              <a:rPr lang="it-IT" sz="2000" dirty="0"/>
              <a:t>• Gestione Carrello</a:t>
            </a:r>
          </a:p>
          <a:p>
            <a:pPr lvl="1"/>
            <a:r>
              <a:rPr lang="it-IT" sz="2000" dirty="0"/>
              <a:t>	- Aggiunta prodotto al carrello</a:t>
            </a:r>
          </a:p>
          <a:p>
            <a:pPr lvl="1"/>
            <a:r>
              <a:rPr lang="it-IT" sz="2000" dirty="0"/>
              <a:t>	- Aumentare quantità di un prodotto nel carrello</a:t>
            </a:r>
          </a:p>
          <a:p>
            <a:pPr lvl="1"/>
            <a:r>
              <a:rPr lang="it-IT" sz="2000" dirty="0"/>
              <a:t>	- Diminuire quantità di un prodotto nel carrello</a:t>
            </a:r>
          </a:p>
        </p:txBody>
      </p:sp>
    </p:spTree>
    <p:extLst>
      <p:ext uri="{BB962C8B-B14F-4D97-AF65-F5344CB8AC3E}">
        <p14:creationId xmlns:p14="http://schemas.microsoft.com/office/powerpoint/2010/main" val="999491544"/>
      </p:ext>
    </p:extLst>
  </p:cSld>
  <p:clrMapOvr>
    <a:masterClrMapping/>
  </p:clrMapOvr>
  <p:transition spd="slow">
    <p:push dir="u"/>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36C4744E-73F2-42AA-920F-90FCE5BD28B2}"/>
              </a:ext>
            </a:extLst>
          </p:cNvPr>
          <p:cNvSpPr>
            <a:spLocks noGrp="1"/>
          </p:cNvSpPr>
          <p:nvPr>
            <p:ph type="sldNum" sz="quarter" idx="12"/>
          </p:nvPr>
        </p:nvSpPr>
        <p:spPr/>
        <p:txBody>
          <a:bodyPr/>
          <a:lstStyle/>
          <a:p>
            <a:fld id="{9AE1E04E-9DDC-4509-A9AF-69F37BD3ED02}" type="slidenum">
              <a:rPr lang="it-IT" smtClean="0"/>
              <a:t>79</a:t>
            </a:fld>
            <a:endParaRPr lang="it-IT"/>
          </a:p>
        </p:txBody>
      </p:sp>
      <p:sp>
        <p:nvSpPr>
          <p:cNvPr id="3" name="CasellaDiTesto 2">
            <a:extLst>
              <a:ext uri="{FF2B5EF4-FFF2-40B4-BE49-F238E27FC236}">
                <a16:creationId xmlns:a16="http://schemas.microsoft.com/office/drawing/2014/main" id="{9A114B75-2629-452B-A4F7-6193C90F2DC6}"/>
              </a:ext>
            </a:extLst>
          </p:cNvPr>
          <p:cNvSpPr txBox="1"/>
          <p:nvPr/>
        </p:nvSpPr>
        <p:spPr>
          <a:xfrm>
            <a:off x="186430" y="1447060"/>
            <a:ext cx="9641149" cy="2831544"/>
          </a:xfrm>
          <a:prstGeom prst="rect">
            <a:avLst/>
          </a:prstGeom>
          <a:noFill/>
        </p:spPr>
        <p:txBody>
          <a:bodyPr wrap="square" rtlCol="0">
            <a:spAutoFit/>
          </a:bodyPr>
          <a:lstStyle/>
          <a:p>
            <a:pPr lvl="1"/>
            <a:r>
              <a:rPr lang="it-IT" sz="2000" dirty="0"/>
              <a:t>• Gestione Ordini</a:t>
            </a:r>
          </a:p>
          <a:p>
            <a:pPr lvl="1"/>
            <a:r>
              <a:rPr lang="it-IT" sz="2000" dirty="0"/>
              <a:t>	- Sottomissione ordine</a:t>
            </a:r>
          </a:p>
          <a:p>
            <a:pPr lvl="1"/>
            <a:r>
              <a:rPr lang="it-IT" sz="2000" dirty="0"/>
              <a:t>	- Visualizzazione ordini</a:t>
            </a:r>
          </a:p>
          <a:p>
            <a:pPr lvl="1"/>
            <a:r>
              <a:rPr lang="it-IT" sz="2000" dirty="0"/>
              <a:t>	- Visualizzazione ordini di tutti gli utenti</a:t>
            </a:r>
          </a:p>
          <a:p>
            <a:pPr lvl="1"/>
            <a:r>
              <a:rPr lang="it-IT" sz="2000" dirty="0"/>
              <a:t>	- Visualizzazione fattura</a:t>
            </a:r>
          </a:p>
          <a:p>
            <a:pPr lvl="1"/>
            <a:r>
              <a:rPr lang="it-IT" sz="2000" dirty="0"/>
              <a:t>	- Aggiornamento stato ordine</a:t>
            </a:r>
          </a:p>
          <a:p>
            <a:pPr lvl="1"/>
            <a:r>
              <a:rPr lang="it-IT" sz="2000" dirty="0"/>
              <a:t>• Gestione Recensione</a:t>
            </a:r>
          </a:p>
          <a:p>
            <a:pPr lvl="1"/>
            <a:r>
              <a:rPr lang="it-IT" sz="2000" dirty="0"/>
              <a:t>	- Sottomissione recensione</a:t>
            </a:r>
          </a:p>
          <a:p>
            <a:endParaRPr lang="it-IT" dirty="0"/>
          </a:p>
        </p:txBody>
      </p:sp>
      <p:sp>
        <p:nvSpPr>
          <p:cNvPr id="4" name="CasellaDiTesto 3">
            <a:extLst>
              <a:ext uri="{FF2B5EF4-FFF2-40B4-BE49-F238E27FC236}">
                <a16:creationId xmlns:a16="http://schemas.microsoft.com/office/drawing/2014/main" id="{50C49F64-F93D-49BC-A7D7-DA7554BAD347}"/>
              </a:ext>
            </a:extLst>
          </p:cNvPr>
          <p:cNvSpPr txBox="1"/>
          <p:nvPr/>
        </p:nvSpPr>
        <p:spPr>
          <a:xfrm>
            <a:off x="3676835" y="825623"/>
            <a:ext cx="4838330" cy="461665"/>
          </a:xfrm>
          <a:prstGeom prst="rect">
            <a:avLst/>
          </a:prstGeom>
          <a:noFill/>
        </p:spPr>
        <p:txBody>
          <a:bodyPr wrap="square" rtlCol="0">
            <a:spAutoFit/>
          </a:bodyPr>
          <a:lstStyle/>
          <a:p>
            <a:pPr algn="ctr"/>
            <a:r>
              <a:rPr lang="it-IT" sz="2400" b="1" dirty="0"/>
              <a:t>Funzionalità testate</a:t>
            </a:r>
          </a:p>
        </p:txBody>
      </p:sp>
    </p:spTree>
    <p:extLst>
      <p:ext uri="{BB962C8B-B14F-4D97-AF65-F5344CB8AC3E}">
        <p14:creationId xmlns:p14="http://schemas.microsoft.com/office/powerpoint/2010/main" val="2478006002"/>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2B0E9722-308E-4882-B194-E6757010AA2B}"/>
              </a:ext>
            </a:extLst>
          </p:cNvPr>
          <p:cNvSpPr>
            <a:spLocks noGrp="1"/>
          </p:cNvSpPr>
          <p:nvPr>
            <p:ph type="sldNum" sz="quarter" idx="12"/>
          </p:nvPr>
        </p:nvSpPr>
        <p:spPr/>
        <p:txBody>
          <a:bodyPr/>
          <a:lstStyle/>
          <a:p>
            <a:fld id="{9AE1E04E-9DDC-4509-A9AF-69F37BD3ED02}" type="slidenum">
              <a:rPr lang="it-IT" smtClean="0"/>
              <a:t>8</a:t>
            </a:fld>
            <a:endParaRPr lang="it-IT"/>
          </a:p>
        </p:txBody>
      </p:sp>
      <p:sp>
        <p:nvSpPr>
          <p:cNvPr id="3" name="CasellaDiTesto 2">
            <a:extLst>
              <a:ext uri="{FF2B5EF4-FFF2-40B4-BE49-F238E27FC236}">
                <a16:creationId xmlns:a16="http://schemas.microsoft.com/office/drawing/2014/main" id="{B8B78F2B-F1CC-471B-A6DC-DFF7EF6B7712}"/>
              </a:ext>
            </a:extLst>
          </p:cNvPr>
          <p:cNvSpPr txBox="1"/>
          <p:nvPr/>
        </p:nvSpPr>
        <p:spPr>
          <a:xfrm>
            <a:off x="304800" y="1528465"/>
            <a:ext cx="10706100" cy="2492990"/>
          </a:xfrm>
          <a:prstGeom prst="rect">
            <a:avLst/>
          </a:prstGeom>
          <a:noFill/>
        </p:spPr>
        <p:txBody>
          <a:bodyPr wrap="square" rtlCol="0">
            <a:spAutoFit/>
          </a:bodyPr>
          <a:lstStyle/>
          <a:p>
            <a:r>
              <a:rPr lang="it-IT" sz="2000" dirty="0"/>
              <a:t>Il sito prevede diverse funzionalità per diversi utenti con diversi ruoli.</a:t>
            </a:r>
          </a:p>
          <a:p>
            <a:r>
              <a:rPr lang="it-IT" sz="2000" dirty="0"/>
              <a:t>Ruoli:</a:t>
            </a:r>
          </a:p>
          <a:p>
            <a:pPr marL="742950" lvl="1" indent="-285750">
              <a:buFont typeface="Arial" panose="020B0604020202020204" pitchFamily="34" charset="0"/>
              <a:buChar char="•"/>
            </a:pPr>
            <a:r>
              <a:rPr lang="it-IT" sz="2000" dirty="0"/>
              <a:t>Utente non registrato</a:t>
            </a:r>
          </a:p>
          <a:p>
            <a:pPr marL="742950" lvl="1" indent="-285750">
              <a:buFont typeface="Arial" panose="020B0604020202020204" pitchFamily="34" charset="0"/>
              <a:buChar char="•"/>
            </a:pPr>
            <a:r>
              <a:rPr lang="it-IT" sz="2000" dirty="0"/>
              <a:t>Utente</a:t>
            </a:r>
          </a:p>
          <a:p>
            <a:pPr marL="742950" lvl="1" indent="-285750">
              <a:buFont typeface="Arial" panose="020B0604020202020204" pitchFamily="34" charset="0"/>
              <a:buChar char="•"/>
            </a:pPr>
            <a:r>
              <a:rPr lang="it-IT" sz="2000" dirty="0"/>
              <a:t>Gestore del catalogo</a:t>
            </a:r>
          </a:p>
          <a:p>
            <a:pPr marL="742950" lvl="1" indent="-285750">
              <a:buFont typeface="Arial" panose="020B0604020202020204" pitchFamily="34" charset="0"/>
              <a:buChar char="•"/>
            </a:pPr>
            <a:r>
              <a:rPr lang="it-IT" sz="2000" dirty="0"/>
              <a:t>Gestore degli ordini</a:t>
            </a:r>
          </a:p>
          <a:p>
            <a:pPr marL="285750" indent="-285750">
              <a:buFont typeface="Arial" panose="020B0604020202020204" pitchFamily="34" charset="0"/>
              <a:buChar char="•"/>
            </a:pPr>
            <a:endParaRPr lang="it-IT" dirty="0"/>
          </a:p>
          <a:p>
            <a:endParaRPr lang="en-GB" dirty="0"/>
          </a:p>
        </p:txBody>
      </p:sp>
      <p:sp>
        <p:nvSpPr>
          <p:cNvPr id="4" name="CasellaDiTesto 3">
            <a:extLst>
              <a:ext uri="{FF2B5EF4-FFF2-40B4-BE49-F238E27FC236}">
                <a16:creationId xmlns:a16="http://schemas.microsoft.com/office/drawing/2014/main" id="{E6531977-BDC0-4754-B97D-8897C407EECA}"/>
              </a:ext>
            </a:extLst>
          </p:cNvPr>
          <p:cNvSpPr txBox="1"/>
          <p:nvPr/>
        </p:nvSpPr>
        <p:spPr>
          <a:xfrm>
            <a:off x="2736850" y="927100"/>
            <a:ext cx="6718300" cy="461665"/>
          </a:xfrm>
          <a:prstGeom prst="rect">
            <a:avLst/>
          </a:prstGeom>
          <a:noFill/>
        </p:spPr>
        <p:txBody>
          <a:bodyPr wrap="square" rtlCol="0">
            <a:spAutoFit/>
          </a:bodyPr>
          <a:lstStyle/>
          <a:p>
            <a:pPr algn="ctr"/>
            <a:r>
              <a:rPr lang="it-IT" sz="2400" b="1" dirty="0"/>
              <a:t>Requisiti funzionali</a:t>
            </a:r>
            <a:endParaRPr lang="en-GB" sz="2400" b="1" dirty="0"/>
          </a:p>
        </p:txBody>
      </p:sp>
    </p:spTree>
    <p:extLst>
      <p:ext uri="{BB962C8B-B14F-4D97-AF65-F5344CB8AC3E}">
        <p14:creationId xmlns:p14="http://schemas.microsoft.com/office/powerpoint/2010/main" val="3469190982"/>
      </p:ext>
    </p:extLst>
  </p:cSld>
  <p:clrMapOvr>
    <a:masterClrMapping/>
  </p:clrMapOvr>
  <p:transition spd="slow">
    <p:push dir="u"/>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5F31E3E8-11E2-433A-BE6B-BD8CCF5B46C4}"/>
              </a:ext>
            </a:extLst>
          </p:cNvPr>
          <p:cNvSpPr>
            <a:spLocks noGrp="1"/>
          </p:cNvSpPr>
          <p:nvPr>
            <p:ph type="sldNum" sz="quarter" idx="12"/>
          </p:nvPr>
        </p:nvSpPr>
        <p:spPr/>
        <p:txBody>
          <a:bodyPr/>
          <a:lstStyle/>
          <a:p>
            <a:fld id="{9AE1E04E-9DDC-4509-A9AF-69F37BD3ED02}" type="slidenum">
              <a:rPr lang="it-IT" smtClean="0"/>
              <a:t>80</a:t>
            </a:fld>
            <a:endParaRPr lang="it-IT"/>
          </a:p>
        </p:txBody>
      </p:sp>
      <p:sp>
        <p:nvSpPr>
          <p:cNvPr id="3" name="CasellaDiTesto 2">
            <a:extLst>
              <a:ext uri="{FF2B5EF4-FFF2-40B4-BE49-F238E27FC236}">
                <a16:creationId xmlns:a16="http://schemas.microsoft.com/office/drawing/2014/main" id="{C4982962-0DA5-424F-BDA6-259F058BECE0}"/>
              </a:ext>
            </a:extLst>
          </p:cNvPr>
          <p:cNvSpPr txBox="1"/>
          <p:nvPr/>
        </p:nvSpPr>
        <p:spPr>
          <a:xfrm>
            <a:off x="2695852" y="745697"/>
            <a:ext cx="6800296" cy="461665"/>
          </a:xfrm>
          <a:prstGeom prst="rect">
            <a:avLst/>
          </a:prstGeom>
          <a:noFill/>
        </p:spPr>
        <p:txBody>
          <a:bodyPr wrap="square" rtlCol="0">
            <a:spAutoFit/>
          </a:bodyPr>
          <a:lstStyle/>
          <a:p>
            <a:pPr algn="ctr"/>
            <a:r>
              <a:rPr lang="it-IT" sz="2400" b="1" dirty="0"/>
              <a:t>Criteri di testing</a:t>
            </a:r>
          </a:p>
        </p:txBody>
      </p:sp>
      <p:sp>
        <p:nvSpPr>
          <p:cNvPr id="4" name="CasellaDiTesto 3">
            <a:extLst>
              <a:ext uri="{FF2B5EF4-FFF2-40B4-BE49-F238E27FC236}">
                <a16:creationId xmlns:a16="http://schemas.microsoft.com/office/drawing/2014/main" id="{41D37DC7-7CF0-4908-A7F2-5831994A1082}"/>
              </a:ext>
            </a:extLst>
          </p:cNvPr>
          <p:cNvSpPr txBox="1"/>
          <p:nvPr/>
        </p:nvSpPr>
        <p:spPr>
          <a:xfrm>
            <a:off x="232299" y="1482570"/>
            <a:ext cx="11727402" cy="1631216"/>
          </a:xfrm>
          <a:prstGeom prst="rect">
            <a:avLst/>
          </a:prstGeom>
          <a:noFill/>
        </p:spPr>
        <p:txBody>
          <a:bodyPr wrap="square" rtlCol="0">
            <a:spAutoFit/>
          </a:bodyPr>
          <a:lstStyle/>
          <a:p>
            <a:r>
              <a:rPr lang="it-IT" sz="2000" dirty="0"/>
              <a:t>Il testing sarà attuato tramite </a:t>
            </a:r>
            <a:r>
              <a:rPr lang="it-IT" sz="2000" dirty="0" err="1"/>
              <a:t>category</a:t>
            </a:r>
            <a:r>
              <a:rPr lang="it-IT" sz="2000" dirty="0"/>
              <a:t> </a:t>
            </a:r>
            <a:r>
              <a:rPr lang="it-IT" sz="2000" dirty="0" err="1"/>
              <a:t>partitioning</a:t>
            </a:r>
            <a:r>
              <a:rPr lang="it-IT" sz="2000" dirty="0"/>
              <a:t>.</a:t>
            </a:r>
          </a:p>
          <a:p>
            <a:r>
              <a:rPr lang="it-IT" sz="2000" dirty="0"/>
              <a:t>Per ogni funzionalità saranno considerati i parametri e per ogni parametro saranno individuate delle categorie.</a:t>
            </a:r>
          </a:p>
          <a:p>
            <a:r>
              <a:rPr lang="it-IT" sz="2000" dirty="0"/>
              <a:t>Le categorie rappresentano le caratteristiche e le proprietà principali.</a:t>
            </a:r>
          </a:p>
          <a:p>
            <a:r>
              <a:rPr lang="it-IT" sz="2000" dirty="0"/>
              <a:t>Le categorie verranno poi suddivise in scelte tramite un procedimento analogo al partizionamento d’equivalenza.</a:t>
            </a:r>
          </a:p>
        </p:txBody>
      </p:sp>
    </p:spTree>
    <p:extLst>
      <p:ext uri="{BB962C8B-B14F-4D97-AF65-F5344CB8AC3E}">
        <p14:creationId xmlns:p14="http://schemas.microsoft.com/office/powerpoint/2010/main" val="1189793252"/>
      </p:ext>
    </p:extLst>
  </p:cSld>
  <p:clrMapOvr>
    <a:masterClrMapping/>
  </p:clrMapOvr>
  <p:transition spd="slow">
    <p:push dir="u"/>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200F3670-1B66-4F5A-B892-C8FF257A87C5}"/>
              </a:ext>
            </a:extLst>
          </p:cNvPr>
          <p:cNvSpPr>
            <a:spLocks noGrp="1"/>
          </p:cNvSpPr>
          <p:nvPr>
            <p:ph type="sldNum" sz="quarter" idx="12"/>
          </p:nvPr>
        </p:nvSpPr>
        <p:spPr/>
        <p:txBody>
          <a:bodyPr/>
          <a:lstStyle/>
          <a:p>
            <a:fld id="{9AE1E04E-9DDC-4509-A9AF-69F37BD3ED02}" type="slidenum">
              <a:rPr lang="it-IT" smtClean="0"/>
              <a:t>81</a:t>
            </a:fld>
            <a:endParaRPr lang="it-IT"/>
          </a:p>
        </p:txBody>
      </p:sp>
      <p:sp>
        <p:nvSpPr>
          <p:cNvPr id="3" name="CasellaDiTesto 2">
            <a:extLst>
              <a:ext uri="{FF2B5EF4-FFF2-40B4-BE49-F238E27FC236}">
                <a16:creationId xmlns:a16="http://schemas.microsoft.com/office/drawing/2014/main" id="{6C209E46-7BF4-42FB-A30A-496DF6148799}"/>
              </a:ext>
            </a:extLst>
          </p:cNvPr>
          <p:cNvSpPr txBox="1"/>
          <p:nvPr/>
        </p:nvSpPr>
        <p:spPr>
          <a:xfrm>
            <a:off x="3428260" y="710214"/>
            <a:ext cx="5335480" cy="461665"/>
          </a:xfrm>
          <a:prstGeom prst="rect">
            <a:avLst/>
          </a:prstGeom>
          <a:noFill/>
        </p:spPr>
        <p:txBody>
          <a:bodyPr wrap="square" rtlCol="0">
            <a:spAutoFit/>
          </a:bodyPr>
          <a:lstStyle/>
          <a:p>
            <a:pPr algn="ctr"/>
            <a:r>
              <a:rPr lang="it-IT" sz="2400" b="1" dirty="0"/>
              <a:t>Approccio di testing</a:t>
            </a:r>
          </a:p>
        </p:txBody>
      </p:sp>
      <p:sp>
        <p:nvSpPr>
          <p:cNvPr id="4" name="CasellaDiTesto 3">
            <a:extLst>
              <a:ext uri="{FF2B5EF4-FFF2-40B4-BE49-F238E27FC236}">
                <a16:creationId xmlns:a16="http://schemas.microsoft.com/office/drawing/2014/main" id="{08359785-038C-4C43-9EFA-4D9A9C126084}"/>
              </a:ext>
            </a:extLst>
          </p:cNvPr>
          <p:cNvSpPr txBox="1"/>
          <p:nvPr/>
        </p:nvSpPr>
        <p:spPr>
          <a:xfrm>
            <a:off x="204186" y="1402672"/>
            <a:ext cx="11745158" cy="1631216"/>
          </a:xfrm>
          <a:prstGeom prst="rect">
            <a:avLst/>
          </a:prstGeom>
          <a:noFill/>
        </p:spPr>
        <p:txBody>
          <a:bodyPr wrap="square" rtlCol="0">
            <a:spAutoFit/>
          </a:bodyPr>
          <a:lstStyle/>
          <a:p>
            <a:r>
              <a:rPr lang="it-IT" sz="2000" dirty="0"/>
              <a:t>La fase di testing sarà suddivisa in tre fasi, tenendo conto dei criteri della slide precedente:</a:t>
            </a:r>
          </a:p>
          <a:p>
            <a:pPr lvl="1"/>
            <a:r>
              <a:rPr lang="it-IT" sz="2000" dirty="0"/>
              <a:t>• Testing di unità: sarà testato il corretto funzionamento delle singoli componenti</a:t>
            </a:r>
          </a:p>
          <a:p>
            <a:pPr lvl="1"/>
            <a:r>
              <a:rPr lang="it-IT" sz="2000" dirty="0"/>
              <a:t>• Testing d’integrazione: saranno testate le componenti dopo l’integrazione</a:t>
            </a:r>
          </a:p>
          <a:p>
            <a:pPr lvl="1"/>
            <a:r>
              <a:rPr lang="it-IT" sz="2000" dirty="0"/>
              <a:t>• Testing di sistema: sarà effettuato un testing complessivo del sistema per assicurare che rispetti i requisiti           individuati durante la fase di analisi dei requisiti</a:t>
            </a:r>
          </a:p>
        </p:txBody>
      </p:sp>
    </p:spTree>
    <p:extLst>
      <p:ext uri="{BB962C8B-B14F-4D97-AF65-F5344CB8AC3E}">
        <p14:creationId xmlns:p14="http://schemas.microsoft.com/office/powerpoint/2010/main" val="4143552260"/>
      </p:ext>
    </p:extLst>
  </p:cSld>
  <p:clrMapOvr>
    <a:masterClrMapping/>
  </p:clrMapOvr>
  <p:transition spd="slow">
    <p:push dir="u"/>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9229BF4C-07AA-4AE1-AFE2-26E9661B4A16}"/>
              </a:ext>
            </a:extLst>
          </p:cNvPr>
          <p:cNvSpPr>
            <a:spLocks noGrp="1"/>
          </p:cNvSpPr>
          <p:nvPr>
            <p:ph type="sldNum" sz="quarter" idx="12"/>
          </p:nvPr>
        </p:nvSpPr>
        <p:spPr/>
        <p:txBody>
          <a:bodyPr/>
          <a:lstStyle/>
          <a:p>
            <a:fld id="{9AE1E04E-9DDC-4509-A9AF-69F37BD3ED02}" type="slidenum">
              <a:rPr lang="it-IT" smtClean="0"/>
              <a:t>82</a:t>
            </a:fld>
            <a:endParaRPr lang="it-IT"/>
          </a:p>
        </p:txBody>
      </p:sp>
      <p:sp>
        <p:nvSpPr>
          <p:cNvPr id="3" name="CasellaDiTesto 2">
            <a:extLst>
              <a:ext uri="{FF2B5EF4-FFF2-40B4-BE49-F238E27FC236}">
                <a16:creationId xmlns:a16="http://schemas.microsoft.com/office/drawing/2014/main" id="{222950F5-729D-467F-9241-EB84DDB81845}"/>
              </a:ext>
            </a:extLst>
          </p:cNvPr>
          <p:cNvSpPr txBox="1"/>
          <p:nvPr/>
        </p:nvSpPr>
        <p:spPr>
          <a:xfrm>
            <a:off x="3628007" y="710213"/>
            <a:ext cx="4935985" cy="461665"/>
          </a:xfrm>
          <a:prstGeom prst="rect">
            <a:avLst/>
          </a:prstGeom>
          <a:noFill/>
        </p:spPr>
        <p:txBody>
          <a:bodyPr wrap="square" rtlCol="0">
            <a:spAutoFit/>
          </a:bodyPr>
          <a:lstStyle/>
          <a:p>
            <a:pPr algn="ctr"/>
            <a:r>
              <a:rPr lang="it-IT" sz="2400" b="1" dirty="0"/>
              <a:t>Testing</a:t>
            </a:r>
            <a:endParaRPr lang="it-IT" b="1" dirty="0"/>
          </a:p>
        </p:txBody>
      </p:sp>
      <p:sp>
        <p:nvSpPr>
          <p:cNvPr id="4" name="CasellaDiTesto 3">
            <a:extLst>
              <a:ext uri="{FF2B5EF4-FFF2-40B4-BE49-F238E27FC236}">
                <a16:creationId xmlns:a16="http://schemas.microsoft.com/office/drawing/2014/main" id="{57AE8756-5F9B-4766-B7BC-8C25BAC34B78}"/>
              </a:ext>
            </a:extLst>
          </p:cNvPr>
          <p:cNvSpPr txBox="1"/>
          <p:nvPr/>
        </p:nvSpPr>
        <p:spPr>
          <a:xfrm>
            <a:off x="204186" y="1296140"/>
            <a:ext cx="11762913" cy="4708981"/>
          </a:xfrm>
          <a:prstGeom prst="rect">
            <a:avLst/>
          </a:prstGeom>
          <a:noFill/>
        </p:spPr>
        <p:txBody>
          <a:bodyPr wrap="square" rtlCol="0">
            <a:spAutoFit/>
          </a:bodyPr>
          <a:lstStyle/>
          <a:p>
            <a:r>
              <a:rPr lang="it-IT" sz="2000" b="1" dirty="0"/>
              <a:t>Testing d’unità</a:t>
            </a:r>
          </a:p>
          <a:p>
            <a:r>
              <a:rPr lang="it-IT" sz="2000" dirty="0"/>
              <a:t>In questa fase verranno ricercate le condizioni di fallimento, isolando le componenti del sistema.</a:t>
            </a:r>
          </a:p>
          <a:p>
            <a:r>
              <a:rPr lang="it-IT" sz="2000" dirty="0"/>
              <a:t>Si applicherà una selezione dei casi di test condotta seconda la strategia Black-Box. Ciò implica il doversi concentrare sui comportamenti I/O ignorando la struttura interna delle componente.</a:t>
            </a:r>
          </a:p>
          <a:p>
            <a:r>
              <a:rPr lang="it-IT" sz="2000" dirty="0"/>
              <a:t>L’obiettivo del testing Black-Box è quello di ridurre il numero di test </a:t>
            </a:r>
            <a:r>
              <a:rPr lang="it-IT" sz="2000" dirty="0" err="1"/>
              <a:t>cases</a:t>
            </a:r>
            <a:r>
              <a:rPr lang="it-IT" sz="2000" dirty="0"/>
              <a:t>.</a:t>
            </a:r>
          </a:p>
          <a:p>
            <a:endParaRPr lang="it-IT" sz="2000" dirty="0"/>
          </a:p>
          <a:p>
            <a:r>
              <a:rPr lang="it-IT" sz="2000" b="1" dirty="0"/>
              <a:t>Testing d’integrazione</a:t>
            </a:r>
          </a:p>
          <a:p>
            <a:r>
              <a:rPr lang="it-IT" sz="2000" dirty="0"/>
              <a:t>In questa fase saranno integrate le componenti di una funzionalità al fine di effettuare un testing complessivo utilizzando una strategia Sandwich. Con la strategia Sandwich verranno prima testate le componenti del Data Layer, secondo la strategia Bottom-Up, e le componenti di Application Layer e Presentation Layer secondo la strategia Top Down.</a:t>
            </a:r>
          </a:p>
          <a:p>
            <a:endParaRPr lang="it-IT" sz="2000" dirty="0"/>
          </a:p>
          <a:p>
            <a:r>
              <a:rPr lang="it-IT" sz="2000" b="1" dirty="0"/>
              <a:t>Testing di sistema</a:t>
            </a:r>
          </a:p>
          <a:p>
            <a:r>
              <a:rPr lang="it-IT" sz="2000" dirty="0"/>
              <a:t>L’obbiettivo di questa fase di testing è quello di dimostrare che il sistema rispetta i requisiti individuati durante la fase di analisi.</a:t>
            </a:r>
          </a:p>
        </p:txBody>
      </p:sp>
    </p:spTree>
    <p:extLst>
      <p:ext uri="{BB962C8B-B14F-4D97-AF65-F5344CB8AC3E}">
        <p14:creationId xmlns:p14="http://schemas.microsoft.com/office/powerpoint/2010/main" val="1470685816"/>
      </p:ext>
    </p:extLst>
  </p:cSld>
  <p:clrMapOvr>
    <a:masterClrMapping/>
  </p:clrMapOvr>
  <p:transition spd="slow">
    <p:push dir="u"/>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189EDBB-0C71-4238-9993-779A3A7EEE8E}"/>
              </a:ext>
            </a:extLst>
          </p:cNvPr>
          <p:cNvSpPr>
            <a:spLocks noGrp="1"/>
          </p:cNvSpPr>
          <p:nvPr>
            <p:ph type="sldNum" sz="quarter" idx="12"/>
          </p:nvPr>
        </p:nvSpPr>
        <p:spPr/>
        <p:txBody>
          <a:bodyPr/>
          <a:lstStyle/>
          <a:p>
            <a:fld id="{9AE1E04E-9DDC-4509-A9AF-69F37BD3ED02}" type="slidenum">
              <a:rPr lang="it-IT" smtClean="0"/>
              <a:t>83</a:t>
            </a:fld>
            <a:endParaRPr lang="it-IT"/>
          </a:p>
        </p:txBody>
      </p:sp>
      <p:sp>
        <p:nvSpPr>
          <p:cNvPr id="3" name="CasellaDiTesto 2">
            <a:extLst>
              <a:ext uri="{FF2B5EF4-FFF2-40B4-BE49-F238E27FC236}">
                <a16:creationId xmlns:a16="http://schemas.microsoft.com/office/drawing/2014/main" id="{B5F283C2-11EB-4C90-AFC3-469FE056F043}"/>
              </a:ext>
            </a:extLst>
          </p:cNvPr>
          <p:cNvSpPr txBox="1"/>
          <p:nvPr/>
        </p:nvSpPr>
        <p:spPr>
          <a:xfrm>
            <a:off x="3925409" y="710214"/>
            <a:ext cx="4341181" cy="461665"/>
          </a:xfrm>
          <a:prstGeom prst="rect">
            <a:avLst/>
          </a:prstGeom>
          <a:noFill/>
        </p:spPr>
        <p:txBody>
          <a:bodyPr wrap="square" rtlCol="0">
            <a:spAutoFit/>
          </a:bodyPr>
          <a:lstStyle/>
          <a:p>
            <a:pPr algn="ctr"/>
            <a:r>
              <a:rPr lang="it-IT" sz="2400" b="1" dirty="0"/>
              <a:t>Test Cases</a:t>
            </a:r>
          </a:p>
        </p:txBody>
      </p:sp>
      <p:sp>
        <p:nvSpPr>
          <p:cNvPr id="4" name="CasellaDiTesto 3">
            <a:extLst>
              <a:ext uri="{FF2B5EF4-FFF2-40B4-BE49-F238E27FC236}">
                <a16:creationId xmlns:a16="http://schemas.microsoft.com/office/drawing/2014/main" id="{45344080-0816-48EC-A188-19BB5020ACEF}"/>
              </a:ext>
            </a:extLst>
          </p:cNvPr>
          <p:cNvSpPr txBox="1"/>
          <p:nvPr/>
        </p:nvSpPr>
        <p:spPr>
          <a:xfrm>
            <a:off x="346229" y="1402672"/>
            <a:ext cx="6397471" cy="1015663"/>
          </a:xfrm>
          <a:prstGeom prst="rect">
            <a:avLst/>
          </a:prstGeom>
          <a:noFill/>
        </p:spPr>
        <p:txBody>
          <a:bodyPr wrap="square" rtlCol="0">
            <a:spAutoFit/>
          </a:bodyPr>
          <a:lstStyle/>
          <a:p>
            <a:r>
              <a:rPr lang="it-IT" sz="2000" dirty="0"/>
              <a:t>Due esempi:</a:t>
            </a:r>
          </a:p>
          <a:p>
            <a:pPr marL="285750" indent="-285750">
              <a:buFont typeface="Arial" panose="020B0604020202020204" pitchFamily="34" charset="0"/>
              <a:buChar char="•"/>
            </a:pPr>
            <a:r>
              <a:rPr lang="it-IT" sz="2000" dirty="0"/>
              <a:t>Autenticazione</a:t>
            </a:r>
          </a:p>
          <a:p>
            <a:pPr marL="285750" indent="-285750">
              <a:buFont typeface="Arial" panose="020B0604020202020204" pitchFamily="34" charset="0"/>
              <a:buChar char="•"/>
            </a:pPr>
            <a:r>
              <a:rPr lang="it-IT" sz="2000" dirty="0"/>
              <a:t>Sottomissione ordine</a:t>
            </a:r>
          </a:p>
        </p:txBody>
      </p:sp>
    </p:spTree>
    <p:extLst>
      <p:ext uri="{BB962C8B-B14F-4D97-AF65-F5344CB8AC3E}">
        <p14:creationId xmlns:p14="http://schemas.microsoft.com/office/powerpoint/2010/main" val="642698194"/>
      </p:ext>
    </p:extLst>
  </p:cSld>
  <p:clrMapOvr>
    <a:masterClrMapping/>
  </p:clrMapOvr>
  <p:transition spd="slow">
    <p:push dir="u"/>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F544D74E-7153-4029-B0CA-BEFADF5C1C06}"/>
              </a:ext>
            </a:extLst>
          </p:cNvPr>
          <p:cNvSpPr>
            <a:spLocks noGrp="1"/>
          </p:cNvSpPr>
          <p:nvPr>
            <p:ph type="sldNum" sz="quarter" idx="12"/>
          </p:nvPr>
        </p:nvSpPr>
        <p:spPr/>
        <p:txBody>
          <a:bodyPr/>
          <a:lstStyle/>
          <a:p>
            <a:fld id="{9AE1E04E-9DDC-4509-A9AF-69F37BD3ED02}" type="slidenum">
              <a:rPr lang="it-IT" smtClean="0"/>
              <a:t>84</a:t>
            </a:fld>
            <a:endParaRPr lang="it-IT"/>
          </a:p>
        </p:txBody>
      </p:sp>
      <p:sp>
        <p:nvSpPr>
          <p:cNvPr id="3" name="CasellaDiTesto 2">
            <a:extLst>
              <a:ext uri="{FF2B5EF4-FFF2-40B4-BE49-F238E27FC236}">
                <a16:creationId xmlns:a16="http://schemas.microsoft.com/office/drawing/2014/main" id="{A2927197-762C-4FE5-B5B0-6FDDC1744EF2}"/>
              </a:ext>
            </a:extLst>
          </p:cNvPr>
          <p:cNvSpPr txBox="1"/>
          <p:nvPr/>
        </p:nvSpPr>
        <p:spPr>
          <a:xfrm>
            <a:off x="658427" y="790099"/>
            <a:ext cx="10875145" cy="461665"/>
          </a:xfrm>
          <a:prstGeom prst="rect">
            <a:avLst/>
          </a:prstGeom>
          <a:noFill/>
        </p:spPr>
        <p:txBody>
          <a:bodyPr wrap="square" rtlCol="0">
            <a:spAutoFit/>
          </a:bodyPr>
          <a:lstStyle/>
          <a:p>
            <a:pPr algn="ctr"/>
            <a:r>
              <a:rPr lang="it-IT" sz="2400" b="1" dirty="0"/>
              <a:t>Test Case - Autenticazione</a:t>
            </a:r>
          </a:p>
        </p:txBody>
      </p:sp>
      <p:pic>
        <p:nvPicPr>
          <p:cNvPr id="6" name="Immagine 5" descr="Immagine che contiene screenshot&#10;&#10;Descrizione generata automaticamente">
            <a:extLst>
              <a:ext uri="{FF2B5EF4-FFF2-40B4-BE49-F238E27FC236}">
                <a16:creationId xmlns:a16="http://schemas.microsoft.com/office/drawing/2014/main" id="{508A5B2C-D30A-409A-9375-D554533C6C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4336" y="1251764"/>
            <a:ext cx="5203327" cy="4691836"/>
          </a:xfrm>
          <a:prstGeom prst="rect">
            <a:avLst/>
          </a:prstGeom>
        </p:spPr>
      </p:pic>
    </p:spTree>
    <p:extLst>
      <p:ext uri="{BB962C8B-B14F-4D97-AF65-F5344CB8AC3E}">
        <p14:creationId xmlns:p14="http://schemas.microsoft.com/office/powerpoint/2010/main" val="3207081150"/>
      </p:ext>
    </p:extLst>
  </p:cSld>
  <p:clrMapOvr>
    <a:masterClrMapping/>
  </p:clrMapOvr>
  <p:transition spd="slow">
    <p:push dir="u"/>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701AD862-775F-4AA8-867C-FB99AF48874D}"/>
              </a:ext>
            </a:extLst>
          </p:cNvPr>
          <p:cNvSpPr>
            <a:spLocks noGrp="1"/>
          </p:cNvSpPr>
          <p:nvPr>
            <p:ph type="sldNum" sz="quarter" idx="12"/>
          </p:nvPr>
        </p:nvSpPr>
        <p:spPr/>
        <p:txBody>
          <a:bodyPr/>
          <a:lstStyle/>
          <a:p>
            <a:fld id="{9AE1E04E-9DDC-4509-A9AF-69F37BD3ED02}" type="slidenum">
              <a:rPr lang="it-IT" smtClean="0"/>
              <a:t>85</a:t>
            </a:fld>
            <a:endParaRPr lang="it-IT"/>
          </a:p>
        </p:txBody>
      </p:sp>
      <p:sp>
        <p:nvSpPr>
          <p:cNvPr id="3" name="CasellaDiTesto 2">
            <a:extLst>
              <a:ext uri="{FF2B5EF4-FFF2-40B4-BE49-F238E27FC236}">
                <a16:creationId xmlns:a16="http://schemas.microsoft.com/office/drawing/2014/main" id="{FCA23CB0-8105-4AE8-A8CF-C269364A12C4}"/>
              </a:ext>
            </a:extLst>
          </p:cNvPr>
          <p:cNvSpPr txBox="1"/>
          <p:nvPr/>
        </p:nvSpPr>
        <p:spPr>
          <a:xfrm>
            <a:off x="3316431" y="714451"/>
            <a:ext cx="5559137" cy="461665"/>
          </a:xfrm>
          <a:prstGeom prst="rect">
            <a:avLst/>
          </a:prstGeom>
          <a:noFill/>
        </p:spPr>
        <p:txBody>
          <a:bodyPr wrap="square" rtlCol="0">
            <a:spAutoFit/>
          </a:bodyPr>
          <a:lstStyle/>
          <a:p>
            <a:pPr algn="ctr"/>
            <a:r>
              <a:rPr lang="it-IT" sz="2400" b="1" dirty="0"/>
              <a:t>Test Case – Sottomissione ordine</a:t>
            </a:r>
          </a:p>
        </p:txBody>
      </p:sp>
      <p:pic>
        <p:nvPicPr>
          <p:cNvPr id="5" name="Immagine 4" descr="Immagine che contiene screenshot&#10;&#10;Descrizione generata automaticamente">
            <a:extLst>
              <a:ext uri="{FF2B5EF4-FFF2-40B4-BE49-F238E27FC236}">
                <a16:creationId xmlns:a16="http://schemas.microsoft.com/office/drawing/2014/main" id="{E3C24E1C-91FD-4262-B7A4-64DB7BC9D7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1459" y="1176116"/>
            <a:ext cx="3529079" cy="2539738"/>
          </a:xfrm>
          <a:prstGeom prst="rect">
            <a:avLst/>
          </a:prstGeom>
        </p:spPr>
      </p:pic>
      <p:pic>
        <p:nvPicPr>
          <p:cNvPr id="7" name="Immagine 6" descr="Immagine che contiene screenshot&#10;&#10;Descrizione generata automaticamente">
            <a:extLst>
              <a:ext uri="{FF2B5EF4-FFF2-40B4-BE49-F238E27FC236}">
                <a16:creationId xmlns:a16="http://schemas.microsoft.com/office/drawing/2014/main" id="{241D447C-9657-4F17-8D81-90EB233B01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1458" y="3715854"/>
            <a:ext cx="3529079" cy="2082456"/>
          </a:xfrm>
          <a:prstGeom prst="rect">
            <a:avLst/>
          </a:prstGeom>
        </p:spPr>
      </p:pic>
    </p:spTree>
    <p:extLst>
      <p:ext uri="{BB962C8B-B14F-4D97-AF65-F5344CB8AC3E}">
        <p14:creationId xmlns:p14="http://schemas.microsoft.com/office/powerpoint/2010/main" val="1689987346"/>
      </p:ext>
    </p:extLst>
  </p:cSld>
  <p:clrMapOvr>
    <a:masterClrMapping/>
  </p:clrMapOvr>
  <p:transition spd="slow">
    <p:push dir="u"/>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82438E05-5942-4B8B-8807-2C2995348343}"/>
              </a:ext>
            </a:extLst>
          </p:cNvPr>
          <p:cNvSpPr>
            <a:spLocks noGrp="1"/>
          </p:cNvSpPr>
          <p:nvPr>
            <p:ph type="sldNum" sz="quarter" idx="12"/>
          </p:nvPr>
        </p:nvSpPr>
        <p:spPr/>
        <p:txBody>
          <a:bodyPr/>
          <a:lstStyle/>
          <a:p>
            <a:fld id="{9AE1E04E-9DDC-4509-A9AF-69F37BD3ED02}" type="slidenum">
              <a:rPr lang="it-IT" smtClean="0"/>
              <a:t>86</a:t>
            </a:fld>
            <a:endParaRPr lang="it-IT"/>
          </a:p>
        </p:txBody>
      </p:sp>
      <p:sp>
        <p:nvSpPr>
          <p:cNvPr id="3" name="CasellaDiTesto 2">
            <a:extLst>
              <a:ext uri="{FF2B5EF4-FFF2-40B4-BE49-F238E27FC236}">
                <a16:creationId xmlns:a16="http://schemas.microsoft.com/office/drawing/2014/main" id="{2A6B09EF-620B-420A-862B-27FE79BFB406}"/>
              </a:ext>
            </a:extLst>
          </p:cNvPr>
          <p:cNvSpPr txBox="1"/>
          <p:nvPr/>
        </p:nvSpPr>
        <p:spPr>
          <a:xfrm>
            <a:off x="1111188" y="2274838"/>
            <a:ext cx="9969623" cy="2308324"/>
          </a:xfrm>
          <a:prstGeom prst="rect">
            <a:avLst/>
          </a:prstGeom>
          <a:noFill/>
        </p:spPr>
        <p:txBody>
          <a:bodyPr wrap="square" rtlCol="0">
            <a:spAutoFit/>
          </a:bodyPr>
          <a:lstStyle/>
          <a:p>
            <a:pPr algn="ctr"/>
            <a:r>
              <a:rPr lang="it-IT" sz="7200" b="1" dirty="0"/>
              <a:t>Test Case Specification</a:t>
            </a:r>
          </a:p>
          <a:p>
            <a:pPr algn="ctr"/>
            <a:r>
              <a:rPr lang="it-IT" sz="7200" b="1" dirty="0"/>
              <a:t>Document</a:t>
            </a:r>
          </a:p>
        </p:txBody>
      </p:sp>
    </p:spTree>
    <p:extLst>
      <p:ext uri="{BB962C8B-B14F-4D97-AF65-F5344CB8AC3E}">
        <p14:creationId xmlns:p14="http://schemas.microsoft.com/office/powerpoint/2010/main" val="22305669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75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75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51E7C87F-F13B-4C93-9820-78A67D67789F}"/>
              </a:ext>
            </a:extLst>
          </p:cNvPr>
          <p:cNvSpPr>
            <a:spLocks noGrp="1"/>
          </p:cNvSpPr>
          <p:nvPr>
            <p:ph type="sldNum" sz="quarter" idx="12"/>
          </p:nvPr>
        </p:nvSpPr>
        <p:spPr/>
        <p:txBody>
          <a:bodyPr/>
          <a:lstStyle/>
          <a:p>
            <a:fld id="{9AE1E04E-9DDC-4509-A9AF-69F37BD3ED02}" type="slidenum">
              <a:rPr lang="it-IT" smtClean="0"/>
              <a:t>87</a:t>
            </a:fld>
            <a:endParaRPr lang="it-IT"/>
          </a:p>
        </p:txBody>
      </p:sp>
      <p:sp>
        <p:nvSpPr>
          <p:cNvPr id="3" name="CasellaDiTesto 2">
            <a:extLst>
              <a:ext uri="{FF2B5EF4-FFF2-40B4-BE49-F238E27FC236}">
                <a16:creationId xmlns:a16="http://schemas.microsoft.com/office/drawing/2014/main" id="{792D897B-2B25-45D1-AAF2-BB9C02FC7BF1}"/>
              </a:ext>
            </a:extLst>
          </p:cNvPr>
          <p:cNvSpPr txBox="1"/>
          <p:nvPr/>
        </p:nvSpPr>
        <p:spPr>
          <a:xfrm>
            <a:off x="1581705" y="754602"/>
            <a:ext cx="9028590" cy="461665"/>
          </a:xfrm>
          <a:prstGeom prst="rect">
            <a:avLst/>
          </a:prstGeom>
          <a:noFill/>
        </p:spPr>
        <p:txBody>
          <a:bodyPr wrap="square" rtlCol="0">
            <a:spAutoFit/>
          </a:bodyPr>
          <a:lstStyle/>
          <a:p>
            <a:pPr algn="ctr"/>
            <a:r>
              <a:rPr lang="it-IT" sz="2400" b="1" dirty="0"/>
              <a:t>Test Case Specification - Autenticazione</a:t>
            </a:r>
          </a:p>
        </p:txBody>
      </p:sp>
      <p:sp>
        <p:nvSpPr>
          <p:cNvPr id="4" name="CasellaDiTesto 3">
            <a:extLst>
              <a:ext uri="{FF2B5EF4-FFF2-40B4-BE49-F238E27FC236}">
                <a16:creationId xmlns:a16="http://schemas.microsoft.com/office/drawing/2014/main" id="{4156F430-5B57-4A1B-BF03-2705B2F2152F}"/>
              </a:ext>
            </a:extLst>
          </p:cNvPr>
          <p:cNvSpPr txBox="1"/>
          <p:nvPr/>
        </p:nvSpPr>
        <p:spPr>
          <a:xfrm>
            <a:off x="301841" y="1417660"/>
            <a:ext cx="2290439" cy="369332"/>
          </a:xfrm>
          <a:prstGeom prst="rect">
            <a:avLst/>
          </a:prstGeom>
          <a:noFill/>
        </p:spPr>
        <p:txBody>
          <a:bodyPr wrap="square" rtlCol="0">
            <a:spAutoFit/>
          </a:bodyPr>
          <a:lstStyle/>
          <a:p>
            <a:r>
              <a:rPr lang="it-IT" dirty="0"/>
              <a:t>TC_Autenticazione_01</a:t>
            </a:r>
          </a:p>
        </p:txBody>
      </p:sp>
      <p:pic>
        <p:nvPicPr>
          <p:cNvPr id="6" name="Immagine 5" descr="Immagine che contiene screenshot&#10;&#10;Descrizione generata automaticamente">
            <a:extLst>
              <a:ext uri="{FF2B5EF4-FFF2-40B4-BE49-F238E27FC236}">
                <a16:creationId xmlns:a16="http://schemas.microsoft.com/office/drawing/2014/main" id="{BAFFC426-18C6-483F-B711-C2EF7832B8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841" y="1914273"/>
            <a:ext cx="3788596" cy="570628"/>
          </a:xfrm>
          <a:prstGeom prst="rect">
            <a:avLst/>
          </a:prstGeom>
        </p:spPr>
      </p:pic>
      <p:pic>
        <p:nvPicPr>
          <p:cNvPr id="8" name="Immagine 7" descr="Immagine che contiene screenshot&#10;&#10;Descrizione generata automaticamente">
            <a:extLst>
              <a:ext uri="{FF2B5EF4-FFF2-40B4-BE49-F238E27FC236}">
                <a16:creationId xmlns:a16="http://schemas.microsoft.com/office/drawing/2014/main" id="{1D1A4576-6801-4AF2-9BEA-E7DA52F39D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841" y="2484901"/>
            <a:ext cx="3791738" cy="876459"/>
          </a:xfrm>
          <a:prstGeom prst="rect">
            <a:avLst/>
          </a:prstGeom>
        </p:spPr>
      </p:pic>
      <p:sp>
        <p:nvSpPr>
          <p:cNvPr id="9" name="CasellaDiTesto 8">
            <a:extLst>
              <a:ext uri="{FF2B5EF4-FFF2-40B4-BE49-F238E27FC236}">
                <a16:creationId xmlns:a16="http://schemas.microsoft.com/office/drawing/2014/main" id="{3744008C-0BB3-4D78-8A75-D6AF5EE82572}"/>
              </a:ext>
            </a:extLst>
          </p:cNvPr>
          <p:cNvSpPr txBox="1"/>
          <p:nvPr/>
        </p:nvSpPr>
        <p:spPr>
          <a:xfrm>
            <a:off x="4426998" y="1417660"/>
            <a:ext cx="3338004" cy="369332"/>
          </a:xfrm>
          <a:prstGeom prst="rect">
            <a:avLst/>
          </a:prstGeom>
          <a:noFill/>
        </p:spPr>
        <p:txBody>
          <a:bodyPr wrap="square" rtlCol="0">
            <a:spAutoFit/>
          </a:bodyPr>
          <a:lstStyle/>
          <a:p>
            <a:r>
              <a:rPr lang="it-IT" dirty="0"/>
              <a:t>TC_Autenticazione_02</a:t>
            </a:r>
          </a:p>
        </p:txBody>
      </p:sp>
      <p:pic>
        <p:nvPicPr>
          <p:cNvPr id="11" name="Immagine 10" descr="Immagine che contiene screenshot&#10;&#10;Descrizione generata automaticamente">
            <a:extLst>
              <a:ext uri="{FF2B5EF4-FFF2-40B4-BE49-F238E27FC236}">
                <a16:creationId xmlns:a16="http://schemas.microsoft.com/office/drawing/2014/main" id="{168EEA8D-551E-4770-A34B-2B9B48E3A2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3433" y="1918415"/>
            <a:ext cx="3871677" cy="1447087"/>
          </a:xfrm>
          <a:prstGeom prst="rect">
            <a:avLst/>
          </a:prstGeom>
        </p:spPr>
      </p:pic>
      <p:sp>
        <p:nvSpPr>
          <p:cNvPr id="12" name="CasellaDiTesto 11">
            <a:extLst>
              <a:ext uri="{FF2B5EF4-FFF2-40B4-BE49-F238E27FC236}">
                <a16:creationId xmlns:a16="http://schemas.microsoft.com/office/drawing/2014/main" id="{4E4AEF43-504F-4998-AD6F-854B8026BE1D}"/>
              </a:ext>
            </a:extLst>
          </p:cNvPr>
          <p:cNvSpPr txBox="1"/>
          <p:nvPr/>
        </p:nvSpPr>
        <p:spPr>
          <a:xfrm>
            <a:off x="8862134" y="1417660"/>
            <a:ext cx="3028025" cy="369332"/>
          </a:xfrm>
          <a:prstGeom prst="rect">
            <a:avLst/>
          </a:prstGeom>
          <a:noFill/>
        </p:spPr>
        <p:txBody>
          <a:bodyPr wrap="square" rtlCol="0">
            <a:spAutoFit/>
          </a:bodyPr>
          <a:lstStyle/>
          <a:p>
            <a:r>
              <a:rPr lang="it-IT" dirty="0"/>
              <a:t>TC_Autenticazione_03</a:t>
            </a:r>
          </a:p>
        </p:txBody>
      </p:sp>
      <p:pic>
        <p:nvPicPr>
          <p:cNvPr id="14" name="Immagine 13" descr="Immagine che contiene screenshot&#10;&#10;Descrizione generata automaticamente">
            <a:extLst>
              <a:ext uri="{FF2B5EF4-FFF2-40B4-BE49-F238E27FC236}">
                <a16:creationId xmlns:a16="http://schemas.microsoft.com/office/drawing/2014/main" id="{C2B3E060-48D7-4D3E-92F3-3C47DEA79A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37087" y="1921077"/>
            <a:ext cx="3849437" cy="1447086"/>
          </a:xfrm>
          <a:prstGeom prst="rect">
            <a:avLst/>
          </a:prstGeom>
        </p:spPr>
      </p:pic>
    </p:spTree>
    <p:extLst>
      <p:ext uri="{BB962C8B-B14F-4D97-AF65-F5344CB8AC3E}">
        <p14:creationId xmlns:p14="http://schemas.microsoft.com/office/powerpoint/2010/main" val="3258420810"/>
      </p:ext>
    </p:extLst>
  </p:cSld>
  <p:clrMapOvr>
    <a:masterClrMapping/>
  </p:clrMapOvr>
  <p:transition spd="slow">
    <p:push dir="u"/>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6650C05E-401F-485D-8542-3D3DF2F63E64}"/>
              </a:ext>
            </a:extLst>
          </p:cNvPr>
          <p:cNvSpPr txBox="1"/>
          <p:nvPr/>
        </p:nvSpPr>
        <p:spPr>
          <a:xfrm>
            <a:off x="895350" y="1843950"/>
            <a:ext cx="10401300" cy="3170099"/>
          </a:xfrm>
          <a:prstGeom prst="rect">
            <a:avLst/>
          </a:prstGeom>
          <a:noFill/>
        </p:spPr>
        <p:txBody>
          <a:bodyPr wrap="square" rtlCol="0">
            <a:spAutoFit/>
          </a:bodyPr>
          <a:lstStyle/>
          <a:p>
            <a:pPr algn="ctr"/>
            <a:r>
              <a:rPr lang="it-IT" sz="20000" dirty="0"/>
              <a:t>FINE</a:t>
            </a:r>
          </a:p>
        </p:txBody>
      </p:sp>
      <p:sp>
        <p:nvSpPr>
          <p:cNvPr id="3" name="Segnaposto numero diapositiva 2">
            <a:extLst>
              <a:ext uri="{FF2B5EF4-FFF2-40B4-BE49-F238E27FC236}">
                <a16:creationId xmlns:a16="http://schemas.microsoft.com/office/drawing/2014/main" id="{A80D3FEF-044A-4E2C-B254-C61C3E02030C}"/>
              </a:ext>
            </a:extLst>
          </p:cNvPr>
          <p:cNvSpPr>
            <a:spLocks noGrp="1"/>
          </p:cNvSpPr>
          <p:nvPr>
            <p:ph type="sldNum" sz="quarter" idx="12"/>
          </p:nvPr>
        </p:nvSpPr>
        <p:spPr/>
        <p:txBody>
          <a:bodyPr>
            <a:normAutofit/>
          </a:bodyPr>
          <a:lstStyle/>
          <a:p>
            <a:fld id="{9AE1E04E-9DDC-4509-A9AF-69F37BD3ED02}" type="slidenum">
              <a:rPr lang="it-IT" smtClean="0"/>
              <a:t>88</a:t>
            </a:fld>
            <a:endParaRPr lang="it-IT"/>
          </a:p>
        </p:txBody>
      </p:sp>
    </p:spTree>
    <p:extLst>
      <p:ext uri="{BB962C8B-B14F-4D97-AF65-F5344CB8AC3E}">
        <p14:creationId xmlns:p14="http://schemas.microsoft.com/office/powerpoint/2010/main" val="40313065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randombar(horizontal)">
                                      <p:cBhvr>
                                        <p:cTn id="7" dur="75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numero diapositiva 1">
            <a:extLst>
              <a:ext uri="{FF2B5EF4-FFF2-40B4-BE49-F238E27FC236}">
                <a16:creationId xmlns:a16="http://schemas.microsoft.com/office/drawing/2014/main" id="{B82254DD-23AA-4421-B4AD-1011D790AE3D}"/>
              </a:ext>
            </a:extLst>
          </p:cNvPr>
          <p:cNvSpPr>
            <a:spLocks noGrp="1"/>
          </p:cNvSpPr>
          <p:nvPr>
            <p:ph type="sldNum" sz="quarter" idx="12"/>
          </p:nvPr>
        </p:nvSpPr>
        <p:spPr/>
        <p:txBody>
          <a:bodyPr/>
          <a:lstStyle/>
          <a:p>
            <a:fld id="{9AE1E04E-9DDC-4509-A9AF-69F37BD3ED02}" type="slidenum">
              <a:rPr lang="it-IT" smtClean="0"/>
              <a:t>9</a:t>
            </a:fld>
            <a:endParaRPr lang="it-IT"/>
          </a:p>
        </p:txBody>
      </p:sp>
      <p:sp>
        <p:nvSpPr>
          <p:cNvPr id="3" name="CasellaDiTesto 2">
            <a:extLst>
              <a:ext uri="{FF2B5EF4-FFF2-40B4-BE49-F238E27FC236}">
                <a16:creationId xmlns:a16="http://schemas.microsoft.com/office/drawing/2014/main" id="{30FA8E6A-168E-453B-9ABF-596ABB9B768F}"/>
              </a:ext>
            </a:extLst>
          </p:cNvPr>
          <p:cNvSpPr txBox="1"/>
          <p:nvPr/>
        </p:nvSpPr>
        <p:spPr>
          <a:xfrm>
            <a:off x="3028950" y="773162"/>
            <a:ext cx="6134100" cy="461665"/>
          </a:xfrm>
          <a:prstGeom prst="rect">
            <a:avLst/>
          </a:prstGeom>
          <a:noFill/>
        </p:spPr>
        <p:txBody>
          <a:bodyPr wrap="square" rtlCol="0">
            <a:spAutoFit/>
          </a:bodyPr>
          <a:lstStyle/>
          <a:p>
            <a:pPr algn="ctr"/>
            <a:r>
              <a:rPr lang="it-IT" sz="2400" b="1" dirty="0"/>
              <a:t>Utente</a:t>
            </a:r>
            <a:endParaRPr lang="en-GB" sz="2400" b="1" dirty="0"/>
          </a:p>
        </p:txBody>
      </p:sp>
      <p:sp>
        <p:nvSpPr>
          <p:cNvPr id="4" name="CasellaDiTesto 3">
            <a:extLst>
              <a:ext uri="{FF2B5EF4-FFF2-40B4-BE49-F238E27FC236}">
                <a16:creationId xmlns:a16="http://schemas.microsoft.com/office/drawing/2014/main" id="{EC6989E1-D818-49D5-BF3B-41D735A33B4D}"/>
              </a:ext>
            </a:extLst>
          </p:cNvPr>
          <p:cNvSpPr txBox="1"/>
          <p:nvPr/>
        </p:nvSpPr>
        <p:spPr>
          <a:xfrm>
            <a:off x="508000" y="1234827"/>
            <a:ext cx="10845800" cy="4524315"/>
          </a:xfrm>
          <a:prstGeom prst="rect">
            <a:avLst/>
          </a:prstGeom>
          <a:noFill/>
        </p:spPr>
        <p:txBody>
          <a:bodyPr wrap="square" rtlCol="0">
            <a:spAutoFit/>
          </a:bodyPr>
          <a:lstStyle/>
          <a:p>
            <a:r>
              <a:rPr lang="it-IT" dirty="0"/>
              <a:t>Le macro-funzionalità che eSport intende offrire all’utente sono:</a:t>
            </a:r>
          </a:p>
          <a:p>
            <a:r>
              <a:rPr lang="it-IT" dirty="0"/>
              <a:t>	• Visualizzazione il catalogo dei prodotti </a:t>
            </a:r>
          </a:p>
          <a:p>
            <a:r>
              <a:rPr lang="it-IT" dirty="0"/>
              <a:t>	• Ricerca prodotti tramite nome o nome parziale</a:t>
            </a:r>
          </a:p>
          <a:p>
            <a:r>
              <a:rPr lang="it-IT" dirty="0"/>
              <a:t> 	• Visualizzazione delle informazioni di uno specifico prodotto </a:t>
            </a:r>
          </a:p>
          <a:p>
            <a:r>
              <a:rPr lang="it-IT" dirty="0"/>
              <a:t>	• Aggiunta prodotti al carrello </a:t>
            </a:r>
          </a:p>
          <a:p>
            <a:r>
              <a:rPr lang="it-IT" dirty="0"/>
              <a:t>	• Rimozione prodotti dal carrello </a:t>
            </a:r>
          </a:p>
          <a:p>
            <a:r>
              <a:rPr lang="it-IT" dirty="0"/>
              <a:t>	• Sottomissione di un ordine </a:t>
            </a:r>
          </a:p>
          <a:p>
            <a:r>
              <a:rPr lang="it-IT" dirty="0"/>
              <a:t>	• Visualizzazione fattura di un ordine</a:t>
            </a:r>
          </a:p>
          <a:p>
            <a:r>
              <a:rPr lang="it-IT" dirty="0"/>
              <a:t> 	• Visualizzazione di tutti gli ordini che ha effettuato</a:t>
            </a:r>
          </a:p>
          <a:p>
            <a:r>
              <a:rPr lang="it-IT" dirty="0"/>
              <a:t>	• Visualizzazione del proprio profilo </a:t>
            </a:r>
          </a:p>
          <a:p>
            <a:r>
              <a:rPr lang="it-IT" dirty="0"/>
              <a:t>	• Aggiunta indirizzi </a:t>
            </a:r>
          </a:p>
          <a:p>
            <a:r>
              <a:rPr lang="it-IT" dirty="0"/>
              <a:t>	• Rimozione indirizzi </a:t>
            </a:r>
          </a:p>
          <a:p>
            <a:r>
              <a:rPr lang="it-IT" dirty="0"/>
              <a:t>	• Aggiunta metodi di pagamento </a:t>
            </a:r>
          </a:p>
          <a:p>
            <a:r>
              <a:rPr lang="it-IT" dirty="0"/>
              <a:t>	• Rimozione metodi di pagamento</a:t>
            </a:r>
          </a:p>
          <a:p>
            <a:r>
              <a:rPr lang="it-IT" dirty="0"/>
              <a:t> 	• Eliminazione del proprio profilo </a:t>
            </a:r>
          </a:p>
          <a:p>
            <a:r>
              <a:rPr lang="it-IT" dirty="0"/>
              <a:t>	• Sottomissione recensione </a:t>
            </a:r>
            <a:endParaRPr lang="en-GB" dirty="0"/>
          </a:p>
        </p:txBody>
      </p:sp>
    </p:spTree>
    <p:extLst>
      <p:ext uri="{BB962C8B-B14F-4D97-AF65-F5344CB8AC3E}">
        <p14:creationId xmlns:p14="http://schemas.microsoft.com/office/powerpoint/2010/main" val="2340883845"/>
      </p:ext>
    </p:extLst>
  </p:cSld>
  <p:clrMapOvr>
    <a:masterClrMapping/>
  </p:clrMapOvr>
  <p:transition spd="slow">
    <p:push dir="u"/>
  </p:transition>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701</TotalTime>
  <Words>2726</Words>
  <Application>Microsoft Macintosh PowerPoint</Application>
  <PresentationFormat>Widescreen</PresentationFormat>
  <Paragraphs>456</Paragraphs>
  <Slides>88</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88</vt:i4>
      </vt:variant>
    </vt:vector>
  </HeadingPairs>
  <TitlesOfParts>
    <vt:vector size="94" baseType="lpstr">
      <vt:lpstr>Arial</vt:lpstr>
      <vt:lpstr>Calibri</vt:lpstr>
      <vt:lpstr>Calibri Light</vt:lpstr>
      <vt:lpstr>Courier New</vt:lpstr>
      <vt:lpstr>Raleway</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Raul Preziosi</dc:creator>
  <cp:lastModifiedBy>TIZIANO CITRO</cp:lastModifiedBy>
  <cp:revision>97</cp:revision>
  <dcterms:created xsi:type="dcterms:W3CDTF">2020-01-14T13:58:47Z</dcterms:created>
  <dcterms:modified xsi:type="dcterms:W3CDTF">2020-01-21T15:49:35Z</dcterms:modified>
</cp:coreProperties>
</file>

<file path=docProps/thumbnail.jpeg>
</file>